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6"/>
  </p:notesMasterIdLst>
  <p:handoutMasterIdLst>
    <p:handoutMasterId r:id="rId47"/>
  </p:handoutMasterIdLst>
  <p:sldIdLst>
    <p:sldId id="323" r:id="rId2"/>
    <p:sldId id="515" r:id="rId3"/>
    <p:sldId id="507" r:id="rId4"/>
    <p:sldId id="555" r:id="rId5"/>
    <p:sldId id="516" r:id="rId6"/>
    <p:sldId id="406" r:id="rId7"/>
    <p:sldId id="420" r:id="rId8"/>
    <p:sldId id="441" r:id="rId9"/>
    <p:sldId id="443" r:id="rId10"/>
    <p:sldId id="466" r:id="rId11"/>
    <p:sldId id="423" r:id="rId12"/>
    <p:sldId id="554" r:id="rId13"/>
    <p:sldId id="445" r:id="rId14"/>
    <p:sldId id="446" r:id="rId15"/>
    <p:sldId id="497" r:id="rId16"/>
    <p:sldId id="462" r:id="rId17"/>
    <p:sldId id="463" r:id="rId18"/>
    <p:sldId id="538" r:id="rId19"/>
    <p:sldId id="473" r:id="rId20"/>
    <p:sldId id="517" r:id="rId21"/>
    <p:sldId id="530" r:id="rId22"/>
    <p:sldId id="520" r:id="rId23"/>
    <p:sldId id="545" r:id="rId24"/>
    <p:sldId id="542" r:id="rId25"/>
    <p:sldId id="543" r:id="rId26"/>
    <p:sldId id="544" r:id="rId27"/>
    <p:sldId id="557" r:id="rId28"/>
    <p:sldId id="558" r:id="rId29"/>
    <p:sldId id="539" r:id="rId30"/>
    <p:sldId id="556" r:id="rId31"/>
    <p:sldId id="477" r:id="rId32"/>
    <p:sldId id="521" r:id="rId33"/>
    <p:sldId id="519" r:id="rId34"/>
    <p:sldId id="546" r:id="rId35"/>
    <p:sldId id="547" r:id="rId36"/>
    <p:sldId id="548" r:id="rId37"/>
    <p:sldId id="562" r:id="rId38"/>
    <p:sldId id="559" r:id="rId39"/>
    <p:sldId id="561" r:id="rId40"/>
    <p:sldId id="560" r:id="rId41"/>
    <p:sldId id="540" r:id="rId42"/>
    <p:sldId id="513" r:id="rId43"/>
    <p:sldId id="432" r:id="rId44"/>
    <p:sldId id="496" r:id="rId45"/>
  </p:sldIdLst>
  <p:sldSz cx="10287000" cy="6858000" type="35mm"/>
  <p:notesSz cx="6858000" cy="9199563"/>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66FF33"/>
    <a:srgbClr val="FFFF00"/>
    <a:srgbClr val="FF3399"/>
    <a:srgbClr val="9900CC"/>
    <a:srgbClr val="0000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56" autoAdjust="0"/>
    <p:restoredTop sz="94382" autoAdjust="0"/>
  </p:normalViewPr>
  <p:slideViewPr>
    <p:cSldViewPr>
      <p:cViewPr varScale="1">
        <p:scale>
          <a:sx n="81" d="100"/>
          <a:sy n="81" d="100"/>
        </p:scale>
        <p:origin x="-350" y="-86"/>
      </p:cViewPr>
      <p:guideLst>
        <p:guide orient="horz" pos="2160"/>
        <p:guide pos="3240"/>
      </p:guideLst>
    </p:cSldViewPr>
  </p:slideViewPr>
  <p:outlineViewPr>
    <p:cViewPr>
      <p:scale>
        <a:sx n="33" d="100"/>
        <a:sy n="33" d="100"/>
      </p:scale>
      <p:origin x="0" y="36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960"/>
    </p:cViewPr>
  </p:sorterViewPr>
  <p:notesViewPr>
    <p:cSldViewPr>
      <p:cViewPr>
        <p:scale>
          <a:sx n="100" d="100"/>
          <a:sy n="100" d="100"/>
        </p:scale>
        <p:origin x="-3552" y="-42"/>
      </p:cViewPr>
      <p:guideLst>
        <p:guide orient="horz" pos="2897"/>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_rels/viewProps.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slide" Target="slides/slide2.xml"/><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173" tIns="45587" rIns="91173" bIns="45587" numCol="1" anchor="t" anchorCtr="0" compatLnSpc="1">
            <a:prstTxWarp prst="textNoShape">
              <a:avLst/>
            </a:prstTxWarp>
          </a:bodyPr>
          <a:lstStyle>
            <a:lvl1pPr defTabSz="917575">
              <a:defRPr sz="1200" dirty="0"/>
            </a:lvl1pPr>
          </a:lstStyle>
          <a:p>
            <a:pPr>
              <a:defRPr/>
            </a:pPr>
            <a:r>
              <a:rPr lang="en-US" dirty="0" smtClean="0"/>
              <a:t>Calibration of cDLP of PPF Scaffolds</a:t>
            </a:r>
            <a:endParaRPr lang="en-US" dirty="0"/>
          </a:p>
        </p:txBody>
      </p:sp>
      <p:sp>
        <p:nvSpPr>
          <p:cNvPr id="3075" name="Rectangle 3"/>
          <p:cNvSpPr>
            <a:spLocks noGrp="1" noChangeArrowheads="1"/>
          </p:cNvSpPr>
          <p:nvPr>
            <p:ph type="dt" sz="quarter" idx="1"/>
          </p:nvPr>
        </p:nvSpPr>
        <p:spPr bwMode="auto">
          <a:xfrm>
            <a:off x="3886200" y="0"/>
            <a:ext cx="2971800" cy="460375"/>
          </a:xfrm>
          <a:prstGeom prst="rect">
            <a:avLst/>
          </a:prstGeom>
          <a:noFill/>
          <a:ln w="9525">
            <a:noFill/>
            <a:miter lim="800000"/>
            <a:headEnd/>
            <a:tailEnd/>
          </a:ln>
          <a:effectLst/>
        </p:spPr>
        <p:txBody>
          <a:bodyPr vert="horz" wrap="square" lIns="91173" tIns="45587" rIns="91173" bIns="45587" numCol="1" anchor="t" anchorCtr="0" compatLnSpc="1">
            <a:prstTxWarp prst="textNoShape">
              <a:avLst/>
            </a:prstTxWarp>
          </a:bodyPr>
          <a:lstStyle>
            <a:lvl1pPr algn="r" defTabSz="917575">
              <a:defRPr sz="1200" dirty="0"/>
            </a:lvl1pPr>
          </a:lstStyle>
          <a:p>
            <a:pPr>
              <a:defRPr/>
            </a:pPr>
            <a:fld id="{9A70FF5B-8D18-4DD0-80B3-9315D6402F3A}" type="datetime1">
              <a:rPr lang="en-US" smtClean="0"/>
              <a:pPr>
                <a:defRPr/>
              </a:pPr>
              <a:t>10/3/2013</a:t>
            </a:fld>
            <a:endParaRPr lang="en-US" dirty="0"/>
          </a:p>
        </p:txBody>
      </p:sp>
      <p:sp>
        <p:nvSpPr>
          <p:cNvPr id="3076" name="Rectangle 4"/>
          <p:cNvSpPr>
            <a:spLocks noGrp="1" noChangeArrowheads="1"/>
          </p:cNvSpPr>
          <p:nvPr>
            <p:ph type="ftr" sz="quarter" idx="2"/>
          </p:nvPr>
        </p:nvSpPr>
        <p:spPr bwMode="auto">
          <a:xfrm>
            <a:off x="0" y="8739188"/>
            <a:ext cx="2971800" cy="460375"/>
          </a:xfrm>
          <a:prstGeom prst="rect">
            <a:avLst/>
          </a:prstGeom>
          <a:noFill/>
          <a:ln w="9525">
            <a:noFill/>
            <a:miter lim="800000"/>
            <a:headEnd/>
            <a:tailEnd/>
          </a:ln>
          <a:effectLst/>
        </p:spPr>
        <p:txBody>
          <a:bodyPr vert="horz" wrap="square" lIns="91173" tIns="45587" rIns="91173" bIns="45587" numCol="1" anchor="b" anchorCtr="0" compatLnSpc="1">
            <a:prstTxWarp prst="textNoShape">
              <a:avLst/>
            </a:prstTxWarp>
          </a:bodyPr>
          <a:lstStyle>
            <a:lvl1pPr defTabSz="917575">
              <a:defRPr sz="1200" dirty="0"/>
            </a:lvl1pPr>
          </a:lstStyle>
          <a:p>
            <a:pPr>
              <a:defRPr/>
            </a:pPr>
            <a:r>
              <a:rPr lang="en-US" dirty="0"/>
              <a:t>David Dean, Ph.D.</a:t>
            </a:r>
          </a:p>
        </p:txBody>
      </p:sp>
      <p:sp>
        <p:nvSpPr>
          <p:cNvPr id="3077" name="Rectangle 5"/>
          <p:cNvSpPr>
            <a:spLocks noGrp="1" noChangeArrowheads="1"/>
          </p:cNvSpPr>
          <p:nvPr>
            <p:ph type="sldNum" sz="quarter" idx="3"/>
          </p:nvPr>
        </p:nvSpPr>
        <p:spPr bwMode="auto">
          <a:xfrm>
            <a:off x="3886200" y="8739188"/>
            <a:ext cx="2971800" cy="460375"/>
          </a:xfrm>
          <a:prstGeom prst="rect">
            <a:avLst/>
          </a:prstGeom>
          <a:noFill/>
          <a:ln w="9525">
            <a:noFill/>
            <a:miter lim="800000"/>
            <a:headEnd/>
            <a:tailEnd/>
          </a:ln>
          <a:effectLst/>
        </p:spPr>
        <p:txBody>
          <a:bodyPr vert="horz" wrap="square" lIns="91173" tIns="45587" rIns="91173" bIns="45587" numCol="1" anchor="b" anchorCtr="0" compatLnSpc="1">
            <a:prstTxWarp prst="textNoShape">
              <a:avLst/>
            </a:prstTxWarp>
          </a:bodyPr>
          <a:lstStyle>
            <a:lvl1pPr algn="r" defTabSz="917575">
              <a:defRPr sz="1200"/>
            </a:lvl1pPr>
          </a:lstStyle>
          <a:p>
            <a:pPr>
              <a:defRPr/>
            </a:pPr>
            <a:fld id="{9E0A5673-EA85-4702-A407-433928540BE0}" type="slidenum">
              <a:rPr lang="en-US"/>
              <a:pPr>
                <a:defRPr/>
              </a:pPr>
              <a:t>‹#›</a:t>
            </a:fld>
            <a:endParaRPr lang="en-US" dirty="0"/>
          </a:p>
        </p:txBody>
      </p:sp>
    </p:spTree>
    <p:extLst>
      <p:ext uri="{BB962C8B-B14F-4D97-AF65-F5344CB8AC3E}">
        <p14:creationId xmlns:p14="http://schemas.microsoft.com/office/powerpoint/2010/main" val="4399484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60375"/>
          </a:xfrm>
          <a:prstGeom prst="rect">
            <a:avLst/>
          </a:prstGeom>
          <a:noFill/>
          <a:ln w="9525">
            <a:noFill/>
            <a:miter lim="800000"/>
            <a:headEnd/>
            <a:tailEnd/>
          </a:ln>
          <a:effectLst/>
        </p:spPr>
        <p:txBody>
          <a:bodyPr vert="horz" wrap="square" lIns="91173" tIns="45587" rIns="91173" bIns="45587" numCol="1" anchor="t" anchorCtr="0" compatLnSpc="1">
            <a:prstTxWarp prst="textNoShape">
              <a:avLst/>
            </a:prstTxWarp>
          </a:bodyPr>
          <a:lstStyle>
            <a:lvl1pPr defTabSz="917575">
              <a:defRPr sz="1200" dirty="0" smtClean="0"/>
            </a:lvl1pPr>
          </a:lstStyle>
          <a:p>
            <a:pPr>
              <a:defRPr/>
            </a:pPr>
            <a:r>
              <a:rPr lang="en-US" dirty="0" smtClean="0"/>
              <a:t>Calibration of cDLP of PPF Scaffolds</a:t>
            </a:r>
            <a:endParaRPr lang="en-US" dirty="0"/>
          </a:p>
        </p:txBody>
      </p:sp>
      <p:sp>
        <p:nvSpPr>
          <p:cNvPr id="2051" name="Rectangle 3"/>
          <p:cNvSpPr>
            <a:spLocks noGrp="1" noChangeArrowheads="1"/>
          </p:cNvSpPr>
          <p:nvPr>
            <p:ph type="dt" idx="1"/>
          </p:nvPr>
        </p:nvSpPr>
        <p:spPr bwMode="auto">
          <a:xfrm>
            <a:off x="3886200" y="0"/>
            <a:ext cx="2971800" cy="460375"/>
          </a:xfrm>
          <a:prstGeom prst="rect">
            <a:avLst/>
          </a:prstGeom>
          <a:noFill/>
          <a:ln w="9525">
            <a:noFill/>
            <a:miter lim="800000"/>
            <a:headEnd/>
            <a:tailEnd/>
          </a:ln>
          <a:effectLst/>
        </p:spPr>
        <p:txBody>
          <a:bodyPr vert="horz" wrap="square" lIns="91173" tIns="45587" rIns="91173" bIns="45587" numCol="1" anchor="t" anchorCtr="0" compatLnSpc="1">
            <a:prstTxWarp prst="textNoShape">
              <a:avLst/>
            </a:prstTxWarp>
          </a:bodyPr>
          <a:lstStyle>
            <a:lvl1pPr algn="r" defTabSz="917575">
              <a:defRPr sz="1200" dirty="0" smtClean="0"/>
            </a:lvl1pPr>
          </a:lstStyle>
          <a:p>
            <a:pPr>
              <a:defRPr/>
            </a:pPr>
            <a:fld id="{E82808AA-8956-449B-A7E7-E50EE7E35B72}" type="datetime1">
              <a:rPr lang="en-US" smtClean="0"/>
              <a:pPr>
                <a:defRPr/>
              </a:pPr>
              <a:t>10/3/2013</a:t>
            </a:fld>
            <a:endParaRPr lang="en-US" dirty="0"/>
          </a:p>
        </p:txBody>
      </p:sp>
      <p:sp>
        <p:nvSpPr>
          <p:cNvPr id="54276" name="Rectangle 4"/>
          <p:cNvSpPr>
            <a:spLocks noGrp="1" noRot="1" noChangeAspect="1" noChangeArrowheads="1" noTextEdit="1"/>
          </p:cNvSpPr>
          <p:nvPr>
            <p:ph type="sldImg" idx="2"/>
          </p:nvPr>
        </p:nvSpPr>
        <p:spPr bwMode="auto">
          <a:xfrm>
            <a:off x="842963" y="690563"/>
            <a:ext cx="5172075" cy="3448050"/>
          </a:xfrm>
          <a:prstGeom prst="rect">
            <a:avLst/>
          </a:prstGeom>
          <a:noFill/>
          <a:ln w="12699">
            <a:solidFill>
              <a:srgbClr val="000000"/>
            </a:solidFill>
            <a:miter lim="800000"/>
            <a:headEnd/>
            <a:tailEnd/>
          </a:ln>
        </p:spPr>
      </p:sp>
      <p:sp>
        <p:nvSpPr>
          <p:cNvPr id="2053" name="Rectangle 5"/>
          <p:cNvSpPr>
            <a:spLocks noGrp="1" noChangeArrowheads="1"/>
          </p:cNvSpPr>
          <p:nvPr>
            <p:ph type="body" sz="quarter" idx="3"/>
          </p:nvPr>
        </p:nvSpPr>
        <p:spPr bwMode="auto">
          <a:xfrm>
            <a:off x="914400" y="4370388"/>
            <a:ext cx="5029200" cy="4140200"/>
          </a:xfrm>
          <a:prstGeom prst="rect">
            <a:avLst/>
          </a:prstGeom>
          <a:noFill/>
          <a:ln w="9525">
            <a:noFill/>
            <a:miter lim="800000"/>
            <a:headEnd/>
            <a:tailEnd/>
          </a:ln>
          <a:effectLst/>
        </p:spPr>
        <p:txBody>
          <a:bodyPr vert="horz" wrap="square" lIns="91173" tIns="45587" rIns="91173" bIns="4558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54" name="Rectangle 6"/>
          <p:cNvSpPr>
            <a:spLocks noGrp="1" noChangeArrowheads="1"/>
          </p:cNvSpPr>
          <p:nvPr>
            <p:ph type="ftr" sz="quarter" idx="4"/>
          </p:nvPr>
        </p:nvSpPr>
        <p:spPr bwMode="auto">
          <a:xfrm>
            <a:off x="0" y="8739188"/>
            <a:ext cx="2971800" cy="460375"/>
          </a:xfrm>
          <a:prstGeom prst="rect">
            <a:avLst/>
          </a:prstGeom>
          <a:noFill/>
          <a:ln w="9525">
            <a:noFill/>
            <a:miter lim="800000"/>
            <a:headEnd/>
            <a:tailEnd/>
          </a:ln>
          <a:effectLst/>
        </p:spPr>
        <p:txBody>
          <a:bodyPr vert="horz" wrap="square" lIns="91173" tIns="45587" rIns="91173" bIns="45587" numCol="1" anchor="b" anchorCtr="0" compatLnSpc="1">
            <a:prstTxWarp prst="textNoShape">
              <a:avLst/>
            </a:prstTxWarp>
          </a:bodyPr>
          <a:lstStyle>
            <a:lvl1pPr defTabSz="917575">
              <a:defRPr sz="1200" dirty="0"/>
            </a:lvl1pPr>
          </a:lstStyle>
          <a:p>
            <a:pPr>
              <a:defRPr/>
            </a:pPr>
            <a:r>
              <a:rPr lang="en-US" dirty="0"/>
              <a:t>David Dean, Ph.D.</a:t>
            </a:r>
          </a:p>
        </p:txBody>
      </p:sp>
      <p:sp>
        <p:nvSpPr>
          <p:cNvPr id="2055" name="Rectangle 7"/>
          <p:cNvSpPr>
            <a:spLocks noGrp="1" noChangeArrowheads="1"/>
          </p:cNvSpPr>
          <p:nvPr>
            <p:ph type="sldNum" sz="quarter" idx="5"/>
          </p:nvPr>
        </p:nvSpPr>
        <p:spPr bwMode="auto">
          <a:xfrm>
            <a:off x="3886200" y="8739188"/>
            <a:ext cx="2971800" cy="460375"/>
          </a:xfrm>
          <a:prstGeom prst="rect">
            <a:avLst/>
          </a:prstGeom>
          <a:noFill/>
          <a:ln w="9525">
            <a:noFill/>
            <a:miter lim="800000"/>
            <a:headEnd/>
            <a:tailEnd/>
          </a:ln>
          <a:effectLst/>
        </p:spPr>
        <p:txBody>
          <a:bodyPr vert="horz" wrap="square" lIns="91173" tIns="45587" rIns="91173" bIns="45587" numCol="1" anchor="b" anchorCtr="0" compatLnSpc="1">
            <a:prstTxWarp prst="textNoShape">
              <a:avLst/>
            </a:prstTxWarp>
          </a:bodyPr>
          <a:lstStyle>
            <a:lvl1pPr algn="r" defTabSz="917575">
              <a:defRPr sz="1200"/>
            </a:lvl1pPr>
          </a:lstStyle>
          <a:p>
            <a:pPr>
              <a:defRPr/>
            </a:pPr>
            <a:fld id="{07509D57-865E-47B1-9323-AA77565C9F9D}" type="slidenum">
              <a:rPr lang="en-US"/>
              <a:pPr>
                <a:defRPr/>
              </a:pPr>
              <a:t>‹#›</a:t>
            </a:fld>
            <a:endParaRPr lang="en-US" dirty="0"/>
          </a:p>
        </p:txBody>
      </p:sp>
    </p:spTree>
    <p:extLst>
      <p:ext uri="{BB962C8B-B14F-4D97-AF65-F5344CB8AC3E}">
        <p14:creationId xmlns:p14="http://schemas.microsoft.com/office/powerpoint/2010/main" val="3110404672"/>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55299" name="Rectangle 3"/>
          <p:cNvSpPr>
            <a:spLocks noGrp="1" noChangeArrowheads="1"/>
          </p:cNvSpPr>
          <p:nvPr>
            <p:ph type="dt" sz="quarter" idx="1"/>
          </p:nvPr>
        </p:nvSpPr>
        <p:spPr>
          <a:noFill/>
        </p:spPr>
        <p:txBody>
          <a:bodyPr/>
          <a:lstStyle/>
          <a:p>
            <a:fld id="{C194C2D7-AA2E-4D24-A87D-E5FBB30640DE}" type="datetime1">
              <a:rPr lang="en-US" smtClean="0"/>
              <a:pPr/>
              <a:t>10/3/2013</a:t>
            </a:fld>
            <a:endParaRPr lang="en-US" dirty="0"/>
          </a:p>
        </p:txBody>
      </p:sp>
      <p:sp>
        <p:nvSpPr>
          <p:cNvPr id="55300" name="Rectangle 6"/>
          <p:cNvSpPr>
            <a:spLocks noGrp="1" noChangeArrowheads="1"/>
          </p:cNvSpPr>
          <p:nvPr>
            <p:ph type="ftr" sz="quarter" idx="4"/>
          </p:nvPr>
        </p:nvSpPr>
        <p:spPr>
          <a:noFill/>
        </p:spPr>
        <p:txBody>
          <a:bodyPr/>
          <a:lstStyle/>
          <a:p>
            <a:r>
              <a:rPr lang="en-US" dirty="0" smtClean="0"/>
              <a:t>David Dean, Ph.D.</a:t>
            </a:r>
          </a:p>
        </p:txBody>
      </p:sp>
      <p:sp>
        <p:nvSpPr>
          <p:cNvPr id="55301" name="Rectangle 7"/>
          <p:cNvSpPr>
            <a:spLocks noGrp="1" noChangeArrowheads="1"/>
          </p:cNvSpPr>
          <p:nvPr>
            <p:ph type="sldNum" sz="quarter" idx="5"/>
          </p:nvPr>
        </p:nvSpPr>
        <p:spPr>
          <a:noFill/>
        </p:spPr>
        <p:txBody>
          <a:bodyPr/>
          <a:lstStyle/>
          <a:p>
            <a:fld id="{E7101682-E936-4A17-8A48-1B82BB56252A}" type="slidenum">
              <a:rPr lang="en-US" smtClean="0"/>
              <a:pPr/>
              <a:t>1</a:t>
            </a:fld>
            <a:endParaRPr lang="en-US" dirty="0" smtClean="0"/>
          </a:p>
        </p:txBody>
      </p:sp>
      <p:sp>
        <p:nvSpPr>
          <p:cNvPr id="55302" name="Rectangle 2"/>
          <p:cNvSpPr>
            <a:spLocks noGrp="1" noRot="1" noChangeAspect="1" noChangeArrowheads="1" noTextEdit="1"/>
          </p:cNvSpPr>
          <p:nvPr>
            <p:ph type="sldImg"/>
          </p:nvPr>
        </p:nvSpPr>
        <p:spPr>
          <a:ln cap="flat"/>
        </p:spPr>
      </p:sp>
      <p:sp>
        <p:nvSpPr>
          <p:cNvPr id="55303" name="Rectangle 3"/>
          <p:cNvSpPr>
            <a:spLocks noGrp="1" noChangeArrowheads="1"/>
          </p:cNvSpPr>
          <p:nvPr>
            <p:ph type="body" idx="1"/>
          </p:nvPr>
        </p:nvSpPr>
        <p:spPr>
          <a:noFill/>
          <a:ln/>
        </p:spPr>
        <p:txBody>
          <a:bodyPr/>
          <a:lstStyle/>
          <a:p>
            <a:r>
              <a:rPr lang="en-US" dirty="0" smtClean="0"/>
              <a:t>Thank you for the introduction. I would like to thank the conference organizers for selecting this paper for presentation at this</a:t>
            </a:r>
            <a:r>
              <a:rPr lang="en-US" baseline="0" dirty="0" smtClean="0"/>
              <a:t> 5</a:t>
            </a:r>
            <a:r>
              <a:rPr lang="en-US" baseline="30000" dirty="0" smtClean="0"/>
              <a:t>th</a:t>
            </a:r>
            <a:r>
              <a:rPr lang="en-US" baseline="0" dirty="0" smtClean="0"/>
              <a:t> VRAP meeting</a:t>
            </a:r>
            <a:r>
              <a:rPr lang="en-US" dirty="0" smtClean="0"/>
              <a:t>. I would like to begin</a:t>
            </a:r>
            <a:r>
              <a:rPr lang="en-US" baseline="0" dirty="0" smtClean="0"/>
              <a:t> my talk by thanking the conference organizers and reviewers of our manuscript for inviting me and giving me the honor of presenting at this conference. I was at the 2009 VRAP meeting. I thoroughly enjoyed that meeting and learned quite a bit. I am looking forward to VRAP 2011.</a:t>
            </a:r>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63491" name="Rectangle 3"/>
          <p:cNvSpPr>
            <a:spLocks noGrp="1" noChangeArrowheads="1"/>
          </p:cNvSpPr>
          <p:nvPr>
            <p:ph type="dt" sz="quarter" idx="1"/>
          </p:nvPr>
        </p:nvSpPr>
        <p:spPr>
          <a:noFill/>
        </p:spPr>
        <p:txBody>
          <a:bodyPr/>
          <a:lstStyle/>
          <a:p>
            <a:fld id="{5CE8149F-0348-43F1-827B-92DA6F39E00A}" type="datetime1">
              <a:rPr lang="en-US" smtClean="0"/>
              <a:pPr/>
              <a:t>10/3/2013</a:t>
            </a:fld>
            <a:endParaRPr lang="en-US" dirty="0"/>
          </a:p>
        </p:txBody>
      </p:sp>
      <p:sp>
        <p:nvSpPr>
          <p:cNvPr id="63492" name="Rectangle 6"/>
          <p:cNvSpPr>
            <a:spLocks noGrp="1" noChangeArrowheads="1"/>
          </p:cNvSpPr>
          <p:nvPr>
            <p:ph type="ftr" sz="quarter" idx="4"/>
          </p:nvPr>
        </p:nvSpPr>
        <p:spPr>
          <a:noFill/>
        </p:spPr>
        <p:txBody>
          <a:bodyPr/>
          <a:lstStyle/>
          <a:p>
            <a:r>
              <a:rPr lang="en-US" dirty="0" smtClean="0"/>
              <a:t>David Dean, Ph.D.</a:t>
            </a:r>
          </a:p>
        </p:txBody>
      </p:sp>
      <p:sp>
        <p:nvSpPr>
          <p:cNvPr id="63493" name="Rectangle 7"/>
          <p:cNvSpPr>
            <a:spLocks noGrp="1" noChangeArrowheads="1"/>
          </p:cNvSpPr>
          <p:nvPr>
            <p:ph type="sldNum" sz="quarter" idx="5"/>
          </p:nvPr>
        </p:nvSpPr>
        <p:spPr>
          <a:noFill/>
        </p:spPr>
        <p:txBody>
          <a:bodyPr/>
          <a:lstStyle/>
          <a:p>
            <a:fld id="{4C2C112E-253D-4801-A16F-BC3D2418F0EC}" type="slidenum">
              <a:rPr lang="en-US" smtClean="0"/>
              <a:pPr/>
              <a:t>11</a:t>
            </a:fld>
            <a:endParaRPr lang="en-US" dirty="0" smtClean="0"/>
          </a:p>
        </p:txBody>
      </p:sp>
      <p:sp>
        <p:nvSpPr>
          <p:cNvPr id="63494" name="Rectangle 2"/>
          <p:cNvSpPr>
            <a:spLocks noGrp="1" noRot="1" noChangeAspect="1" noChangeArrowheads="1" noTextEdit="1"/>
          </p:cNvSpPr>
          <p:nvPr>
            <p:ph type="sldImg"/>
          </p:nvPr>
        </p:nvSpPr>
        <p:spPr>
          <a:ln/>
        </p:spPr>
      </p:sp>
      <p:sp>
        <p:nvSpPr>
          <p:cNvPr id="63495"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58371" name="Rectangle 3"/>
          <p:cNvSpPr>
            <a:spLocks noGrp="1" noChangeArrowheads="1"/>
          </p:cNvSpPr>
          <p:nvPr>
            <p:ph type="dt" sz="quarter" idx="1"/>
          </p:nvPr>
        </p:nvSpPr>
        <p:spPr>
          <a:noFill/>
        </p:spPr>
        <p:txBody>
          <a:bodyPr/>
          <a:lstStyle/>
          <a:p>
            <a:fld id="{66E894C0-5BE4-411F-9FD8-EE8B51926004}" type="datetime1">
              <a:rPr lang="en-US" smtClean="0"/>
              <a:pPr/>
              <a:t>10/3/2013</a:t>
            </a:fld>
            <a:endParaRPr lang="en-US" dirty="0"/>
          </a:p>
        </p:txBody>
      </p:sp>
      <p:sp>
        <p:nvSpPr>
          <p:cNvPr id="58372" name="Rectangle 6"/>
          <p:cNvSpPr>
            <a:spLocks noGrp="1" noChangeArrowheads="1"/>
          </p:cNvSpPr>
          <p:nvPr>
            <p:ph type="ftr" sz="quarter" idx="4"/>
          </p:nvPr>
        </p:nvSpPr>
        <p:spPr>
          <a:noFill/>
        </p:spPr>
        <p:txBody>
          <a:bodyPr/>
          <a:lstStyle/>
          <a:p>
            <a:r>
              <a:rPr lang="en-US" dirty="0" smtClean="0"/>
              <a:t>David Dean, Ph.D.</a:t>
            </a:r>
          </a:p>
        </p:txBody>
      </p:sp>
      <p:sp>
        <p:nvSpPr>
          <p:cNvPr id="58373" name="Rectangle 7"/>
          <p:cNvSpPr>
            <a:spLocks noGrp="1" noChangeArrowheads="1"/>
          </p:cNvSpPr>
          <p:nvPr>
            <p:ph type="sldNum" sz="quarter" idx="5"/>
          </p:nvPr>
        </p:nvSpPr>
        <p:spPr>
          <a:noFill/>
        </p:spPr>
        <p:txBody>
          <a:bodyPr/>
          <a:lstStyle/>
          <a:p>
            <a:fld id="{7CC31326-3910-40BD-82C0-1C3A6E10A07F}" type="slidenum">
              <a:rPr lang="en-US" smtClean="0"/>
              <a:pPr/>
              <a:t>12</a:t>
            </a:fld>
            <a:endParaRPr lang="en-US" dirty="0" smtClean="0"/>
          </a:p>
        </p:txBody>
      </p:sp>
      <p:sp>
        <p:nvSpPr>
          <p:cNvPr id="58374" name="Rectangle 1026"/>
          <p:cNvSpPr>
            <a:spLocks noGrp="1" noRot="1" noChangeAspect="1" noChangeArrowheads="1" noTextEdit="1"/>
          </p:cNvSpPr>
          <p:nvPr>
            <p:ph type="sldImg"/>
          </p:nvPr>
        </p:nvSpPr>
        <p:spPr>
          <a:ln w="12700" cap="flat"/>
        </p:spPr>
      </p:sp>
      <p:sp>
        <p:nvSpPr>
          <p:cNvPr id="58375" name="Rectangle 1027"/>
          <p:cNvSpPr>
            <a:spLocks noGrp="1" noChangeArrowheads="1"/>
          </p:cNvSpPr>
          <p:nvPr>
            <p:ph type="body" idx="1"/>
          </p:nvPr>
        </p:nvSpPr>
        <p:spPr>
          <a:noFill/>
          <a:ln/>
        </p:spPr>
        <p:txBody>
          <a:bodyPr/>
          <a:lstStyle/>
          <a:p>
            <a:r>
              <a:rPr lang="en-US" dirty="0" smtClean="0"/>
              <a:t>Talk overview</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solidFill>
            <a:srgbClr val="FFFFFF"/>
          </a:solidFill>
          <a:ln w="12700" cap="flat"/>
        </p:spPr>
      </p:sp>
      <p:sp>
        <p:nvSpPr>
          <p:cNvPr id="65539"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solidFill>
            <a:srgbClr val="FFFFFF"/>
          </a:solidFill>
          <a:ln cap="flat"/>
        </p:spPr>
      </p:sp>
      <p:sp>
        <p:nvSpPr>
          <p:cNvPr id="68611"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58371" name="Rectangle 3"/>
          <p:cNvSpPr>
            <a:spLocks noGrp="1" noChangeArrowheads="1"/>
          </p:cNvSpPr>
          <p:nvPr>
            <p:ph type="dt" sz="quarter" idx="1"/>
          </p:nvPr>
        </p:nvSpPr>
        <p:spPr>
          <a:noFill/>
        </p:spPr>
        <p:txBody>
          <a:bodyPr/>
          <a:lstStyle/>
          <a:p>
            <a:fld id="{887A7EE7-A179-490E-B702-F90A1CACBADA}" type="datetime1">
              <a:rPr lang="en-US" smtClean="0"/>
              <a:pPr/>
              <a:t>10/3/2013</a:t>
            </a:fld>
            <a:endParaRPr lang="en-US" dirty="0"/>
          </a:p>
        </p:txBody>
      </p:sp>
      <p:sp>
        <p:nvSpPr>
          <p:cNvPr id="58372" name="Rectangle 6"/>
          <p:cNvSpPr>
            <a:spLocks noGrp="1" noChangeArrowheads="1"/>
          </p:cNvSpPr>
          <p:nvPr>
            <p:ph type="ftr" sz="quarter" idx="4"/>
          </p:nvPr>
        </p:nvSpPr>
        <p:spPr>
          <a:noFill/>
        </p:spPr>
        <p:txBody>
          <a:bodyPr/>
          <a:lstStyle/>
          <a:p>
            <a:r>
              <a:rPr lang="en-US" dirty="0" smtClean="0"/>
              <a:t>David Dean, Ph.D.</a:t>
            </a:r>
          </a:p>
        </p:txBody>
      </p:sp>
      <p:sp>
        <p:nvSpPr>
          <p:cNvPr id="58373" name="Rectangle 7"/>
          <p:cNvSpPr>
            <a:spLocks noGrp="1" noChangeArrowheads="1"/>
          </p:cNvSpPr>
          <p:nvPr>
            <p:ph type="sldNum" sz="quarter" idx="5"/>
          </p:nvPr>
        </p:nvSpPr>
        <p:spPr>
          <a:noFill/>
        </p:spPr>
        <p:txBody>
          <a:bodyPr/>
          <a:lstStyle/>
          <a:p>
            <a:fld id="{7CC31326-3910-40BD-82C0-1C3A6E10A07F}" type="slidenum">
              <a:rPr lang="en-US" smtClean="0"/>
              <a:pPr/>
              <a:t>18</a:t>
            </a:fld>
            <a:endParaRPr lang="en-US" dirty="0" smtClean="0"/>
          </a:p>
        </p:txBody>
      </p:sp>
      <p:sp>
        <p:nvSpPr>
          <p:cNvPr id="58374" name="Rectangle 1026"/>
          <p:cNvSpPr>
            <a:spLocks noGrp="1" noRot="1" noChangeAspect="1" noChangeArrowheads="1" noTextEdit="1"/>
          </p:cNvSpPr>
          <p:nvPr>
            <p:ph type="sldImg"/>
          </p:nvPr>
        </p:nvSpPr>
        <p:spPr>
          <a:ln w="12700" cap="flat"/>
        </p:spPr>
      </p:sp>
      <p:sp>
        <p:nvSpPr>
          <p:cNvPr id="58375" name="Rectangle 1027"/>
          <p:cNvSpPr>
            <a:spLocks noGrp="1" noChangeArrowheads="1"/>
          </p:cNvSpPr>
          <p:nvPr>
            <p:ph type="body" idx="1"/>
          </p:nvPr>
        </p:nvSpPr>
        <p:spPr>
          <a:noFill/>
          <a:ln/>
        </p:spPr>
        <p:txBody>
          <a:bodyPr/>
          <a:lstStyle/>
          <a:p>
            <a:r>
              <a:rPr lang="en-US" dirty="0" smtClean="0"/>
              <a:t>Talk overview</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txBox="1">
            <a:spLocks noGrp="1" noChangeArrowheads="1"/>
          </p:cNvSpPr>
          <p:nvPr/>
        </p:nvSpPr>
        <p:spPr bwMode="auto">
          <a:xfrm>
            <a:off x="0" y="0"/>
            <a:ext cx="2971800" cy="460375"/>
          </a:xfrm>
          <a:prstGeom prst="rect">
            <a:avLst/>
          </a:prstGeom>
          <a:noFill/>
          <a:ln w="9525">
            <a:noFill/>
            <a:miter lim="800000"/>
            <a:headEnd/>
            <a:tailEnd/>
          </a:ln>
        </p:spPr>
        <p:txBody>
          <a:bodyPr lIns="91173" tIns="45587" rIns="91173" bIns="45587"/>
          <a:lstStyle/>
          <a:p>
            <a:pPr defTabSz="917575"/>
            <a:r>
              <a:rPr lang="en-US" sz="1200" dirty="0"/>
              <a:t>Osseointegration of PPF Cranial Implants</a:t>
            </a:r>
          </a:p>
        </p:txBody>
      </p:sp>
      <p:sp>
        <p:nvSpPr>
          <p:cNvPr id="83971" name="Rectangle 3"/>
          <p:cNvSpPr txBox="1">
            <a:spLocks noGrp="1" noChangeArrowheads="1"/>
          </p:cNvSpPr>
          <p:nvPr/>
        </p:nvSpPr>
        <p:spPr bwMode="auto">
          <a:xfrm>
            <a:off x="3886200" y="0"/>
            <a:ext cx="2971800" cy="460375"/>
          </a:xfrm>
          <a:prstGeom prst="rect">
            <a:avLst/>
          </a:prstGeom>
          <a:noFill/>
          <a:ln w="9525">
            <a:noFill/>
            <a:miter lim="800000"/>
            <a:headEnd/>
            <a:tailEnd/>
          </a:ln>
        </p:spPr>
        <p:txBody>
          <a:bodyPr lIns="91173" tIns="45587" rIns="91173" bIns="45587"/>
          <a:lstStyle/>
          <a:p>
            <a:pPr algn="r" defTabSz="917575"/>
            <a:r>
              <a:rPr lang="en-US" sz="1200" dirty="0"/>
              <a:t>04/11/03</a:t>
            </a:r>
          </a:p>
        </p:txBody>
      </p:sp>
      <p:sp>
        <p:nvSpPr>
          <p:cNvPr id="83972" name="Rectangle 6"/>
          <p:cNvSpPr txBox="1">
            <a:spLocks noGrp="1" noChangeArrowheads="1"/>
          </p:cNvSpPr>
          <p:nvPr/>
        </p:nvSpPr>
        <p:spPr bwMode="auto">
          <a:xfrm>
            <a:off x="0" y="8739188"/>
            <a:ext cx="2971800" cy="460375"/>
          </a:xfrm>
          <a:prstGeom prst="rect">
            <a:avLst/>
          </a:prstGeom>
          <a:noFill/>
          <a:ln w="9525">
            <a:noFill/>
            <a:miter lim="800000"/>
            <a:headEnd/>
            <a:tailEnd/>
          </a:ln>
        </p:spPr>
        <p:txBody>
          <a:bodyPr lIns="91173" tIns="45587" rIns="91173" bIns="45587" anchor="b"/>
          <a:lstStyle/>
          <a:p>
            <a:pPr defTabSz="917575"/>
            <a:r>
              <a:rPr lang="en-US" sz="1200" dirty="0"/>
              <a:t>David Dean, Ph.D.</a:t>
            </a:r>
          </a:p>
        </p:txBody>
      </p:sp>
      <p:sp>
        <p:nvSpPr>
          <p:cNvPr id="83973" name="Rectangle 7"/>
          <p:cNvSpPr txBox="1">
            <a:spLocks noGrp="1" noChangeArrowheads="1"/>
          </p:cNvSpPr>
          <p:nvPr/>
        </p:nvSpPr>
        <p:spPr bwMode="auto">
          <a:xfrm>
            <a:off x="3886200" y="8739188"/>
            <a:ext cx="2971800" cy="460375"/>
          </a:xfrm>
          <a:prstGeom prst="rect">
            <a:avLst/>
          </a:prstGeom>
          <a:noFill/>
          <a:ln w="9525">
            <a:noFill/>
            <a:miter lim="800000"/>
            <a:headEnd/>
            <a:tailEnd/>
          </a:ln>
        </p:spPr>
        <p:txBody>
          <a:bodyPr lIns="91173" tIns="45587" rIns="91173" bIns="45587" anchor="b"/>
          <a:lstStyle/>
          <a:p>
            <a:pPr algn="r" defTabSz="917575"/>
            <a:fld id="{C3A4FE38-98AA-4C2A-8F1F-5443F5CCC73E}" type="slidenum">
              <a:rPr lang="en-US" sz="1200"/>
              <a:pPr algn="r" defTabSz="917575"/>
              <a:t>22</a:t>
            </a:fld>
            <a:endParaRPr lang="en-US" sz="1200" dirty="0"/>
          </a:p>
        </p:txBody>
      </p:sp>
      <p:sp>
        <p:nvSpPr>
          <p:cNvPr id="83974" name="Rectangle 2"/>
          <p:cNvSpPr>
            <a:spLocks noGrp="1" noRot="1" noChangeAspect="1" noChangeArrowheads="1" noTextEdit="1"/>
          </p:cNvSpPr>
          <p:nvPr>
            <p:ph type="sldImg"/>
          </p:nvPr>
        </p:nvSpPr>
        <p:spPr>
          <a:ln/>
        </p:spPr>
      </p:sp>
      <p:sp>
        <p:nvSpPr>
          <p:cNvPr id="83975"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56323" name="Rectangle 3"/>
          <p:cNvSpPr>
            <a:spLocks noGrp="1" noChangeArrowheads="1"/>
          </p:cNvSpPr>
          <p:nvPr>
            <p:ph type="dt" sz="quarter" idx="1"/>
          </p:nvPr>
        </p:nvSpPr>
        <p:spPr>
          <a:noFill/>
        </p:spPr>
        <p:txBody>
          <a:bodyPr/>
          <a:lstStyle/>
          <a:p>
            <a:fld id="{DF46B72E-3254-4A6E-B193-EBC0627727B1}" type="datetime1">
              <a:rPr lang="en-US" smtClean="0"/>
              <a:pPr/>
              <a:t>10/3/2013</a:t>
            </a:fld>
            <a:endParaRPr lang="en-US" dirty="0"/>
          </a:p>
        </p:txBody>
      </p:sp>
      <p:sp>
        <p:nvSpPr>
          <p:cNvPr id="56324" name="Rectangle 6"/>
          <p:cNvSpPr>
            <a:spLocks noGrp="1" noChangeArrowheads="1"/>
          </p:cNvSpPr>
          <p:nvPr>
            <p:ph type="ftr" sz="quarter" idx="4"/>
          </p:nvPr>
        </p:nvSpPr>
        <p:spPr>
          <a:noFill/>
        </p:spPr>
        <p:txBody>
          <a:bodyPr/>
          <a:lstStyle/>
          <a:p>
            <a:r>
              <a:rPr lang="en-US" dirty="0" smtClean="0"/>
              <a:t>David Dean, Ph.D.</a:t>
            </a:r>
          </a:p>
        </p:txBody>
      </p:sp>
      <p:sp>
        <p:nvSpPr>
          <p:cNvPr id="56325" name="Rectangle 7"/>
          <p:cNvSpPr>
            <a:spLocks noGrp="1" noChangeArrowheads="1"/>
          </p:cNvSpPr>
          <p:nvPr>
            <p:ph type="sldNum" sz="quarter" idx="5"/>
          </p:nvPr>
        </p:nvSpPr>
        <p:spPr>
          <a:noFill/>
        </p:spPr>
        <p:txBody>
          <a:bodyPr/>
          <a:lstStyle/>
          <a:p>
            <a:fld id="{AA442B8A-2F1A-4523-BA6E-83E6FE331476}" type="slidenum">
              <a:rPr lang="en-US" smtClean="0"/>
              <a:pPr/>
              <a:t>2</a:t>
            </a:fld>
            <a:endParaRPr lang="en-US" dirty="0" smtClean="0"/>
          </a:p>
        </p:txBody>
      </p:sp>
      <p:sp>
        <p:nvSpPr>
          <p:cNvPr id="56326" name="Rectangle 1026"/>
          <p:cNvSpPr>
            <a:spLocks noGrp="1" noRot="1" noChangeAspect="1" noChangeArrowheads="1" noTextEdit="1"/>
          </p:cNvSpPr>
          <p:nvPr>
            <p:ph type="sldImg"/>
          </p:nvPr>
        </p:nvSpPr>
        <p:spPr>
          <a:ln cap="flat"/>
        </p:spPr>
      </p:sp>
      <p:sp>
        <p:nvSpPr>
          <p:cNvPr id="56327" name="Rectangle 1027"/>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txBox="1">
            <a:spLocks noGrp="1" noChangeArrowheads="1"/>
          </p:cNvSpPr>
          <p:nvPr/>
        </p:nvSpPr>
        <p:spPr bwMode="auto">
          <a:xfrm>
            <a:off x="0" y="0"/>
            <a:ext cx="2971800" cy="460375"/>
          </a:xfrm>
          <a:prstGeom prst="rect">
            <a:avLst/>
          </a:prstGeom>
          <a:noFill/>
          <a:ln w="9525">
            <a:noFill/>
            <a:miter lim="800000"/>
            <a:headEnd/>
            <a:tailEnd/>
          </a:ln>
        </p:spPr>
        <p:txBody>
          <a:bodyPr lIns="91173" tIns="45587" rIns="91173" bIns="45587"/>
          <a:lstStyle/>
          <a:p>
            <a:pPr defTabSz="917575"/>
            <a:r>
              <a:rPr lang="en-US" sz="1200" dirty="0"/>
              <a:t>Osseointegration of PPF Cranial Implants</a:t>
            </a:r>
          </a:p>
        </p:txBody>
      </p:sp>
      <p:sp>
        <p:nvSpPr>
          <p:cNvPr id="80899" name="Rectangle 3"/>
          <p:cNvSpPr txBox="1">
            <a:spLocks noGrp="1" noChangeArrowheads="1"/>
          </p:cNvSpPr>
          <p:nvPr/>
        </p:nvSpPr>
        <p:spPr bwMode="auto">
          <a:xfrm>
            <a:off x="3886200" y="0"/>
            <a:ext cx="2971800" cy="460375"/>
          </a:xfrm>
          <a:prstGeom prst="rect">
            <a:avLst/>
          </a:prstGeom>
          <a:noFill/>
          <a:ln w="9525">
            <a:noFill/>
            <a:miter lim="800000"/>
            <a:headEnd/>
            <a:tailEnd/>
          </a:ln>
        </p:spPr>
        <p:txBody>
          <a:bodyPr lIns="91173" tIns="45587" rIns="91173" bIns="45587"/>
          <a:lstStyle/>
          <a:p>
            <a:pPr algn="r" defTabSz="917575"/>
            <a:r>
              <a:rPr lang="en-US" sz="1200" dirty="0"/>
              <a:t>04/11/03</a:t>
            </a:r>
          </a:p>
        </p:txBody>
      </p:sp>
      <p:sp>
        <p:nvSpPr>
          <p:cNvPr id="80900" name="Rectangle 6"/>
          <p:cNvSpPr txBox="1">
            <a:spLocks noGrp="1" noChangeArrowheads="1"/>
          </p:cNvSpPr>
          <p:nvPr/>
        </p:nvSpPr>
        <p:spPr bwMode="auto">
          <a:xfrm>
            <a:off x="0" y="8739188"/>
            <a:ext cx="2971800" cy="460375"/>
          </a:xfrm>
          <a:prstGeom prst="rect">
            <a:avLst/>
          </a:prstGeom>
          <a:noFill/>
          <a:ln w="9525">
            <a:noFill/>
            <a:miter lim="800000"/>
            <a:headEnd/>
            <a:tailEnd/>
          </a:ln>
        </p:spPr>
        <p:txBody>
          <a:bodyPr lIns="91173" tIns="45587" rIns="91173" bIns="45587" anchor="b"/>
          <a:lstStyle/>
          <a:p>
            <a:pPr defTabSz="917575"/>
            <a:r>
              <a:rPr lang="en-US" sz="1200" dirty="0"/>
              <a:t>David Dean, Ph.D.</a:t>
            </a:r>
          </a:p>
        </p:txBody>
      </p:sp>
      <p:sp>
        <p:nvSpPr>
          <p:cNvPr id="80901" name="Rectangle 7"/>
          <p:cNvSpPr txBox="1">
            <a:spLocks noGrp="1" noChangeArrowheads="1"/>
          </p:cNvSpPr>
          <p:nvPr/>
        </p:nvSpPr>
        <p:spPr bwMode="auto">
          <a:xfrm>
            <a:off x="3886200" y="8739188"/>
            <a:ext cx="2971800" cy="460375"/>
          </a:xfrm>
          <a:prstGeom prst="rect">
            <a:avLst/>
          </a:prstGeom>
          <a:noFill/>
          <a:ln w="9525">
            <a:noFill/>
            <a:miter lim="800000"/>
            <a:headEnd/>
            <a:tailEnd/>
          </a:ln>
        </p:spPr>
        <p:txBody>
          <a:bodyPr lIns="91173" tIns="45587" rIns="91173" bIns="45587" anchor="b"/>
          <a:lstStyle/>
          <a:p>
            <a:pPr algn="r" defTabSz="917575"/>
            <a:fld id="{9A6D4C2B-1159-4A26-8875-341BA89D85B5}" type="slidenum">
              <a:rPr lang="en-US" sz="1200"/>
              <a:pPr algn="r" defTabSz="917575"/>
              <a:t>25</a:t>
            </a:fld>
            <a:endParaRPr lang="en-US" sz="1200" dirty="0"/>
          </a:p>
        </p:txBody>
      </p:sp>
      <p:sp>
        <p:nvSpPr>
          <p:cNvPr id="80902" name="Rectangle 2"/>
          <p:cNvSpPr>
            <a:spLocks noGrp="1" noRot="1" noChangeAspect="1" noChangeArrowheads="1" noTextEdit="1"/>
          </p:cNvSpPr>
          <p:nvPr>
            <p:ph type="sldImg"/>
          </p:nvPr>
        </p:nvSpPr>
        <p:spPr>
          <a:ln cap="flat"/>
        </p:spPr>
      </p:sp>
      <p:sp>
        <p:nvSpPr>
          <p:cNvPr id="80903"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dirty="0" smtClean="0"/>
          </a:p>
        </p:txBody>
      </p:sp>
      <p:sp>
        <p:nvSpPr>
          <p:cNvPr id="81924" name="Slide Number Placeholder 3"/>
          <p:cNvSpPr txBox="1">
            <a:spLocks noGrp="1"/>
          </p:cNvSpPr>
          <p:nvPr/>
        </p:nvSpPr>
        <p:spPr bwMode="auto">
          <a:xfrm>
            <a:off x="3886200" y="8739188"/>
            <a:ext cx="2971800" cy="460375"/>
          </a:xfrm>
          <a:prstGeom prst="rect">
            <a:avLst/>
          </a:prstGeom>
          <a:noFill/>
          <a:ln w="9525">
            <a:noFill/>
            <a:miter lim="800000"/>
            <a:headEnd/>
            <a:tailEnd/>
          </a:ln>
        </p:spPr>
        <p:txBody>
          <a:bodyPr lIns="91173" tIns="45587" rIns="91173" bIns="45587" anchor="b"/>
          <a:lstStyle/>
          <a:p>
            <a:pPr algn="r" defTabSz="917575"/>
            <a:fld id="{828C20D9-3FF5-476F-82D1-C1E66C01699B}" type="slidenum">
              <a:rPr lang="en-US" sz="1200"/>
              <a:pPr algn="r" defTabSz="917575"/>
              <a:t>26</a:t>
            </a:fld>
            <a:endParaRPr 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58371" name="Rectangle 3"/>
          <p:cNvSpPr>
            <a:spLocks noGrp="1" noChangeArrowheads="1"/>
          </p:cNvSpPr>
          <p:nvPr>
            <p:ph type="dt" sz="quarter" idx="1"/>
          </p:nvPr>
        </p:nvSpPr>
        <p:spPr>
          <a:noFill/>
        </p:spPr>
        <p:txBody>
          <a:bodyPr/>
          <a:lstStyle/>
          <a:p>
            <a:fld id="{F9154314-13B3-414B-A234-FB02A4A03613}" type="datetime1">
              <a:rPr lang="en-US" smtClean="0"/>
              <a:pPr/>
              <a:t>10/3/2013</a:t>
            </a:fld>
            <a:endParaRPr lang="en-US" dirty="0"/>
          </a:p>
        </p:txBody>
      </p:sp>
      <p:sp>
        <p:nvSpPr>
          <p:cNvPr id="58372" name="Rectangle 6"/>
          <p:cNvSpPr>
            <a:spLocks noGrp="1" noChangeArrowheads="1"/>
          </p:cNvSpPr>
          <p:nvPr>
            <p:ph type="ftr" sz="quarter" idx="4"/>
          </p:nvPr>
        </p:nvSpPr>
        <p:spPr>
          <a:noFill/>
        </p:spPr>
        <p:txBody>
          <a:bodyPr/>
          <a:lstStyle/>
          <a:p>
            <a:r>
              <a:rPr lang="en-US" dirty="0" smtClean="0"/>
              <a:t>David Dean, Ph.D.</a:t>
            </a:r>
          </a:p>
        </p:txBody>
      </p:sp>
      <p:sp>
        <p:nvSpPr>
          <p:cNvPr id="58373" name="Rectangle 7"/>
          <p:cNvSpPr>
            <a:spLocks noGrp="1" noChangeArrowheads="1"/>
          </p:cNvSpPr>
          <p:nvPr>
            <p:ph type="sldNum" sz="quarter" idx="5"/>
          </p:nvPr>
        </p:nvSpPr>
        <p:spPr>
          <a:noFill/>
        </p:spPr>
        <p:txBody>
          <a:bodyPr/>
          <a:lstStyle/>
          <a:p>
            <a:fld id="{7CC31326-3910-40BD-82C0-1C3A6E10A07F}" type="slidenum">
              <a:rPr lang="en-US" smtClean="0"/>
              <a:pPr/>
              <a:t>29</a:t>
            </a:fld>
            <a:endParaRPr lang="en-US" dirty="0" smtClean="0"/>
          </a:p>
        </p:txBody>
      </p:sp>
      <p:sp>
        <p:nvSpPr>
          <p:cNvPr id="58374" name="Rectangle 1026"/>
          <p:cNvSpPr>
            <a:spLocks noGrp="1" noRot="1" noChangeAspect="1" noChangeArrowheads="1" noTextEdit="1"/>
          </p:cNvSpPr>
          <p:nvPr>
            <p:ph type="sldImg"/>
          </p:nvPr>
        </p:nvSpPr>
        <p:spPr>
          <a:ln w="12700" cap="flat"/>
        </p:spPr>
      </p:sp>
      <p:sp>
        <p:nvSpPr>
          <p:cNvPr id="58375" name="Rectangle 1027"/>
          <p:cNvSpPr>
            <a:spLocks noGrp="1" noChangeArrowheads="1"/>
          </p:cNvSpPr>
          <p:nvPr>
            <p:ph type="body" idx="1"/>
          </p:nvPr>
        </p:nvSpPr>
        <p:spPr>
          <a:noFill/>
          <a:ln/>
        </p:spPr>
        <p:txBody>
          <a:bodyPr/>
          <a:lstStyle/>
          <a:p>
            <a:r>
              <a:rPr lang="en-US" dirty="0" smtClean="0"/>
              <a:t>Talk overview</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txBox="1">
            <a:spLocks noGrp="1" noChangeArrowheads="1"/>
          </p:cNvSpPr>
          <p:nvPr/>
        </p:nvSpPr>
        <p:spPr bwMode="auto">
          <a:xfrm>
            <a:off x="0" y="0"/>
            <a:ext cx="2971800" cy="460375"/>
          </a:xfrm>
          <a:prstGeom prst="rect">
            <a:avLst/>
          </a:prstGeom>
          <a:noFill/>
          <a:ln w="9525">
            <a:noFill/>
            <a:miter lim="800000"/>
            <a:headEnd/>
            <a:tailEnd/>
          </a:ln>
        </p:spPr>
        <p:txBody>
          <a:bodyPr lIns="91173" tIns="45587" rIns="91173" bIns="45587"/>
          <a:lstStyle/>
          <a:p>
            <a:pPr defTabSz="917575"/>
            <a:r>
              <a:rPr lang="en-US" sz="1200" dirty="0"/>
              <a:t>Osseointegration of PPF Cranial Implants</a:t>
            </a:r>
          </a:p>
        </p:txBody>
      </p:sp>
      <p:sp>
        <p:nvSpPr>
          <p:cNvPr id="72707" name="Rectangle 3"/>
          <p:cNvSpPr txBox="1">
            <a:spLocks noGrp="1" noChangeArrowheads="1"/>
          </p:cNvSpPr>
          <p:nvPr/>
        </p:nvSpPr>
        <p:spPr bwMode="auto">
          <a:xfrm>
            <a:off x="3886200" y="0"/>
            <a:ext cx="2971800" cy="460375"/>
          </a:xfrm>
          <a:prstGeom prst="rect">
            <a:avLst/>
          </a:prstGeom>
          <a:noFill/>
          <a:ln w="9525">
            <a:noFill/>
            <a:miter lim="800000"/>
            <a:headEnd/>
            <a:tailEnd/>
          </a:ln>
        </p:spPr>
        <p:txBody>
          <a:bodyPr lIns="91173" tIns="45587" rIns="91173" bIns="45587"/>
          <a:lstStyle/>
          <a:p>
            <a:pPr algn="r" defTabSz="917575"/>
            <a:r>
              <a:rPr lang="en-US" sz="1200" dirty="0"/>
              <a:t>04/11/03</a:t>
            </a:r>
          </a:p>
        </p:txBody>
      </p:sp>
      <p:sp>
        <p:nvSpPr>
          <p:cNvPr id="72708" name="Rectangle 6"/>
          <p:cNvSpPr txBox="1">
            <a:spLocks noGrp="1" noChangeArrowheads="1"/>
          </p:cNvSpPr>
          <p:nvPr/>
        </p:nvSpPr>
        <p:spPr bwMode="auto">
          <a:xfrm>
            <a:off x="0" y="8739188"/>
            <a:ext cx="2971800" cy="460375"/>
          </a:xfrm>
          <a:prstGeom prst="rect">
            <a:avLst/>
          </a:prstGeom>
          <a:noFill/>
          <a:ln w="9525">
            <a:noFill/>
            <a:miter lim="800000"/>
            <a:headEnd/>
            <a:tailEnd/>
          </a:ln>
        </p:spPr>
        <p:txBody>
          <a:bodyPr lIns="91173" tIns="45587" rIns="91173" bIns="45587" anchor="b"/>
          <a:lstStyle/>
          <a:p>
            <a:pPr defTabSz="917575"/>
            <a:r>
              <a:rPr lang="en-US" sz="1200" dirty="0"/>
              <a:t>David Dean, Ph.D.</a:t>
            </a:r>
          </a:p>
        </p:txBody>
      </p:sp>
      <p:sp>
        <p:nvSpPr>
          <p:cNvPr id="72709" name="Rectangle 7"/>
          <p:cNvSpPr txBox="1">
            <a:spLocks noGrp="1" noChangeArrowheads="1"/>
          </p:cNvSpPr>
          <p:nvPr/>
        </p:nvSpPr>
        <p:spPr bwMode="auto">
          <a:xfrm>
            <a:off x="3886200" y="8739188"/>
            <a:ext cx="2971800" cy="460375"/>
          </a:xfrm>
          <a:prstGeom prst="rect">
            <a:avLst/>
          </a:prstGeom>
          <a:noFill/>
          <a:ln w="9525">
            <a:noFill/>
            <a:miter lim="800000"/>
            <a:headEnd/>
            <a:tailEnd/>
          </a:ln>
        </p:spPr>
        <p:txBody>
          <a:bodyPr lIns="91173" tIns="45587" rIns="91173" bIns="45587" anchor="b"/>
          <a:lstStyle/>
          <a:p>
            <a:pPr algn="r" defTabSz="917575"/>
            <a:fld id="{4648E4EE-FE34-4DBE-8AF9-FB69B57F3370}" type="slidenum">
              <a:rPr lang="en-US" sz="1200"/>
              <a:pPr algn="r" defTabSz="917575"/>
              <a:t>31</a:t>
            </a:fld>
            <a:endParaRPr lang="en-US" sz="1200" dirty="0"/>
          </a:p>
        </p:txBody>
      </p:sp>
      <p:sp>
        <p:nvSpPr>
          <p:cNvPr id="72710" name="Rectangle 2"/>
          <p:cNvSpPr>
            <a:spLocks noGrp="1" noRot="1" noChangeAspect="1" noChangeArrowheads="1" noTextEdit="1"/>
          </p:cNvSpPr>
          <p:nvPr>
            <p:ph type="sldImg"/>
          </p:nvPr>
        </p:nvSpPr>
        <p:spPr>
          <a:ln/>
        </p:spPr>
      </p:sp>
      <p:sp>
        <p:nvSpPr>
          <p:cNvPr id="72711"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93187" name="Rectangle 3"/>
          <p:cNvSpPr>
            <a:spLocks noGrp="1" noChangeArrowheads="1"/>
          </p:cNvSpPr>
          <p:nvPr>
            <p:ph type="dt" sz="quarter" idx="1"/>
          </p:nvPr>
        </p:nvSpPr>
        <p:spPr>
          <a:noFill/>
        </p:spPr>
        <p:txBody>
          <a:bodyPr/>
          <a:lstStyle/>
          <a:p>
            <a:fld id="{4219651E-F569-4DD0-8B9B-A67DDB77F25B}" type="datetime1">
              <a:rPr lang="en-US" smtClean="0"/>
              <a:pPr/>
              <a:t>10/3/2013</a:t>
            </a:fld>
            <a:endParaRPr lang="en-US" dirty="0"/>
          </a:p>
        </p:txBody>
      </p:sp>
      <p:sp>
        <p:nvSpPr>
          <p:cNvPr id="93188" name="Rectangle 6"/>
          <p:cNvSpPr>
            <a:spLocks noGrp="1" noChangeArrowheads="1"/>
          </p:cNvSpPr>
          <p:nvPr>
            <p:ph type="ftr" sz="quarter" idx="4"/>
          </p:nvPr>
        </p:nvSpPr>
        <p:spPr>
          <a:noFill/>
        </p:spPr>
        <p:txBody>
          <a:bodyPr/>
          <a:lstStyle/>
          <a:p>
            <a:r>
              <a:rPr lang="en-US" dirty="0" smtClean="0"/>
              <a:t>David Dean, Ph.D.</a:t>
            </a:r>
          </a:p>
        </p:txBody>
      </p:sp>
      <p:sp>
        <p:nvSpPr>
          <p:cNvPr id="93189" name="Rectangle 7"/>
          <p:cNvSpPr>
            <a:spLocks noGrp="1" noChangeArrowheads="1"/>
          </p:cNvSpPr>
          <p:nvPr>
            <p:ph type="sldNum" sz="quarter" idx="5"/>
          </p:nvPr>
        </p:nvSpPr>
        <p:spPr>
          <a:noFill/>
        </p:spPr>
        <p:txBody>
          <a:bodyPr/>
          <a:lstStyle/>
          <a:p>
            <a:fld id="{4DD1DC9A-A586-47DC-8565-FB623D9E8C49}" type="slidenum">
              <a:rPr lang="en-US" smtClean="0"/>
              <a:pPr/>
              <a:t>32</a:t>
            </a:fld>
            <a:endParaRPr lang="en-US" dirty="0" smtClean="0"/>
          </a:p>
        </p:txBody>
      </p:sp>
      <p:sp>
        <p:nvSpPr>
          <p:cNvPr id="93190" name="Rectangle 2"/>
          <p:cNvSpPr>
            <a:spLocks noGrp="1" noRot="1" noChangeAspect="1" noChangeArrowheads="1" noTextEdit="1"/>
          </p:cNvSpPr>
          <p:nvPr>
            <p:ph type="sldImg"/>
          </p:nvPr>
        </p:nvSpPr>
        <p:spPr>
          <a:ln/>
        </p:spPr>
      </p:sp>
      <p:sp>
        <p:nvSpPr>
          <p:cNvPr id="93191"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93187" name="Rectangle 3"/>
          <p:cNvSpPr>
            <a:spLocks noGrp="1" noChangeArrowheads="1"/>
          </p:cNvSpPr>
          <p:nvPr>
            <p:ph type="dt" sz="quarter" idx="1"/>
          </p:nvPr>
        </p:nvSpPr>
        <p:spPr>
          <a:noFill/>
        </p:spPr>
        <p:txBody>
          <a:bodyPr/>
          <a:lstStyle/>
          <a:p>
            <a:fld id="{BB0DAB84-ACC0-4CDD-9EE5-DB2455F55189}" type="datetime1">
              <a:rPr lang="en-US" smtClean="0"/>
              <a:pPr/>
              <a:t>10/3/2013</a:t>
            </a:fld>
            <a:endParaRPr lang="en-US" dirty="0"/>
          </a:p>
        </p:txBody>
      </p:sp>
      <p:sp>
        <p:nvSpPr>
          <p:cNvPr id="93188" name="Rectangle 6"/>
          <p:cNvSpPr>
            <a:spLocks noGrp="1" noChangeArrowheads="1"/>
          </p:cNvSpPr>
          <p:nvPr>
            <p:ph type="ftr" sz="quarter" idx="4"/>
          </p:nvPr>
        </p:nvSpPr>
        <p:spPr>
          <a:noFill/>
        </p:spPr>
        <p:txBody>
          <a:bodyPr/>
          <a:lstStyle/>
          <a:p>
            <a:r>
              <a:rPr lang="en-US" dirty="0" smtClean="0"/>
              <a:t>David Dean, Ph.D.</a:t>
            </a:r>
          </a:p>
        </p:txBody>
      </p:sp>
      <p:sp>
        <p:nvSpPr>
          <p:cNvPr id="93189" name="Rectangle 7"/>
          <p:cNvSpPr>
            <a:spLocks noGrp="1" noChangeArrowheads="1"/>
          </p:cNvSpPr>
          <p:nvPr>
            <p:ph type="sldNum" sz="quarter" idx="5"/>
          </p:nvPr>
        </p:nvSpPr>
        <p:spPr>
          <a:noFill/>
        </p:spPr>
        <p:txBody>
          <a:bodyPr/>
          <a:lstStyle/>
          <a:p>
            <a:fld id="{4DD1DC9A-A586-47DC-8565-FB623D9E8C49}" type="slidenum">
              <a:rPr lang="en-US" smtClean="0"/>
              <a:pPr/>
              <a:t>33</a:t>
            </a:fld>
            <a:endParaRPr lang="en-US" dirty="0" smtClean="0"/>
          </a:p>
        </p:txBody>
      </p:sp>
      <p:sp>
        <p:nvSpPr>
          <p:cNvPr id="93190" name="Rectangle 2"/>
          <p:cNvSpPr>
            <a:spLocks noGrp="1" noRot="1" noChangeAspect="1" noChangeArrowheads="1" noTextEdit="1"/>
          </p:cNvSpPr>
          <p:nvPr>
            <p:ph type="sldImg"/>
          </p:nvPr>
        </p:nvSpPr>
        <p:spPr>
          <a:ln/>
        </p:spPr>
      </p:sp>
      <p:sp>
        <p:nvSpPr>
          <p:cNvPr id="93191"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58371" name="Rectangle 3"/>
          <p:cNvSpPr>
            <a:spLocks noGrp="1" noChangeArrowheads="1"/>
          </p:cNvSpPr>
          <p:nvPr>
            <p:ph type="dt" sz="quarter" idx="1"/>
          </p:nvPr>
        </p:nvSpPr>
        <p:spPr>
          <a:noFill/>
        </p:spPr>
        <p:txBody>
          <a:bodyPr/>
          <a:lstStyle/>
          <a:p>
            <a:fld id="{5D3A5A55-18D7-4D74-B52C-500340FADBF4}" type="datetime1">
              <a:rPr lang="en-US" smtClean="0"/>
              <a:pPr/>
              <a:t>10/3/2013</a:t>
            </a:fld>
            <a:endParaRPr lang="en-US" dirty="0"/>
          </a:p>
        </p:txBody>
      </p:sp>
      <p:sp>
        <p:nvSpPr>
          <p:cNvPr id="58372" name="Rectangle 6"/>
          <p:cNvSpPr>
            <a:spLocks noGrp="1" noChangeArrowheads="1"/>
          </p:cNvSpPr>
          <p:nvPr>
            <p:ph type="ftr" sz="quarter" idx="4"/>
          </p:nvPr>
        </p:nvSpPr>
        <p:spPr>
          <a:noFill/>
        </p:spPr>
        <p:txBody>
          <a:bodyPr/>
          <a:lstStyle/>
          <a:p>
            <a:r>
              <a:rPr lang="en-US" dirty="0" smtClean="0"/>
              <a:t>David Dean, Ph.D.</a:t>
            </a:r>
          </a:p>
        </p:txBody>
      </p:sp>
      <p:sp>
        <p:nvSpPr>
          <p:cNvPr id="58373" name="Rectangle 7"/>
          <p:cNvSpPr>
            <a:spLocks noGrp="1" noChangeArrowheads="1"/>
          </p:cNvSpPr>
          <p:nvPr>
            <p:ph type="sldNum" sz="quarter" idx="5"/>
          </p:nvPr>
        </p:nvSpPr>
        <p:spPr>
          <a:noFill/>
        </p:spPr>
        <p:txBody>
          <a:bodyPr/>
          <a:lstStyle/>
          <a:p>
            <a:fld id="{7CC31326-3910-40BD-82C0-1C3A6E10A07F}" type="slidenum">
              <a:rPr lang="en-US" smtClean="0"/>
              <a:pPr/>
              <a:t>41</a:t>
            </a:fld>
            <a:endParaRPr lang="en-US" dirty="0" smtClean="0"/>
          </a:p>
        </p:txBody>
      </p:sp>
      <p:sp>
        <p:nvSpPr>
          <p:cNvPr id="58374" name="Rectangle 1026"/>
          <p:cNvSpPr>
            <a:spLocks noGrp="1" noRot="1" noChangeAspect="1" noChangeArrowheads="1" noTextEdit="1"/>
          </p:cNvSpPr>
          <p:nvPr>
            <p:ph type="sldImg"/>
          </p:nvPr>
        </p:nvSpPr>
        <p:spPr>
          <a:ln w="12700" cap="flat"/>
        </p:spPr>
      </p:sp>
      <p:sp>
        <p:nvSpPr>
          <p:cNvPr id="58375" name="Rectangle 1027"/>
          <p:cNvSpPr>
            <a:spLocks noGrp="1" noChangeArrowheads="1"/>
          </p:cNvSpPr>
          <p:nvPr>
            <p:ph type="body" idx="1"/>
          </p:nvPr>
        </p:nvSpPr>
        <p:spPr>
          <a:noFill/>
          <a:ln/>
        </p:spPr>
        <p:txBody>
          <a:bodyPr/>
          <a:lstStyle/>
          <a:p>
            <a:r>
              <a:rPr lang="en-US" dirty="0" smtClean="0"/>
              <a:t>Talk overview</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57347" name="Rectangle 3"/>
          <p:cNvSpPr>
            <a:spLocks noGrp="1" noChangeArrowheads="1"/>
          </p:cNvSpPr>
          <p:nvPr>
            <p:ph type="dt" sz="quarter" idx="1"/>
          </p:nvPr>
        </p:nvSpPr>
        <p:spPr>
          <a:noFill/>
        </p:spPr>
        <p:txBody>
          <a:bodyPr/>
          <a:lstStyle/>
          <a:p>
            <a:fld id="{0C1FCF0F-EFDD-46A9-9DF4-537F6B1381E9}" type="datetime1">
              <a:rPr lang="en-US" smtClean="0"/>
              <a:pPr/>
              <a:t>10/3/2013</a:t>
            </a:fld>
            <a:endParaRPr lang="en-US" dirty="0"/>
          </a:p>
        </p:txBody>
      </p:sp>
      <p:sp>
        <p:nvSpPr>
          <p:cNvPr id="57348" name="Rectangle 6"/>
          <p:cNvSpPr>
            <a:spLocks noGrp="1" noChangeArrowheads="1"/>
          </p:cNvSpPr>
          <p:nvPr>
            <p:ph type="ftr" sz="quarter" idx="4"/>
          </p:nvPr>
        </p:nvSpPr>
        <p:spPr>
          <a:noFill/>
        </p:spPr>
        <p:txBody>
          <a:bodyPr/>
          <a:lstStyle/>
          <a:p>
            <a:r>
              <a:rPr lang="en-US" dirty="0" smtClean="0"/>
              <a:t>David Dean, Ph.D.</a:t>
            </a:r>
          </a:p>
        </p:txBody>
      </p:sp>
      <p:sp>
        <p:nvSpPr>
          <p:cNvPr id="57349" name="Rectangle 7"/>
          <p:cNvSpPr>
            <a:spLocks noGrp="1" noChangeArrowheads="1"/>
          </p:cNvSpPr>
          <p:nvPr>
            <p:ph type="sldNum" sz="quarter" idx="5"/>
          </p:nvPr>
        </p:nvSpPr>
        <p:spPr>
          <a:noFill/>
        </p:spPr>
        <p:txBody>
          <a:bodyPr/>
          <a:lstStyle/>
          <a:p>
            <a:fld id="{22E8F4BA-BD42-4E03-8811-26A2B00B8CEB}" type="slidenum">
              <a:rPr lang="en-US" smtClean="0"/>
              <a:pPr/>
              <a:t>3</a:t>
            </a:fld>
            <a:endParaRPr lang="en-US" dirty="0" smtClean="0"/>
          </a:p>
        </p:txBody>
      </p:sp>
      <p:sp>
        <p:nvSpPr>
          <p:cNvPr id="57350" name="Rectangle 1026"/>
          <p:cNvSpPr>
            <a:spLocks noGrp="1" noRot="1" noChangeAspect="1" noChangeArrowheads="1" noTextEdit="1"/>
          </p:cNvSpPr>
          <p:nvPr>
            <p:ph type="sldImg"/>
          </p:nvPr>
        </p:nvSpPr>
        <p:spPr>
          <a:ln cap="flat"/>
        </p:spPr>
      </p:sp>
      <p:sp>
        <p:nvSpPr>
          <p:cNvPr id="57351" name="Rectangle 1027"/>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97283" name="Rectangle 3"/>
          <p:cNvSpPr>
            <a:spLocks noGrp="1" noChangeArrowheads="1"/>
          </p:cNvSpPr>
          <p:nvPr>
            <p:ph type="dt" sz="quarter" idx="1"/>
          </p:nvPr>
        </p:nvSpPr>
        <p:spPr>
          <a:noFill/>
        </p:spPr>
        <p:txBody>
          <a:bodyPr/>
          <a:lstStyle/>
          <a:p>
            <a:fld id="{D54B3080-6AFA-4D43-B949-52C0E964D458}" type="datetime1">
              <a:rPr lang="en-US" smtClean="0"/>
              <a:pPr/>
              <a:t>10/3/2013</a:t>
            </a:fld>
            <a:endParaRPr lang="en-US" dirty="0"/>
          </a:p>
        </p:txBody>
      </p:sp>
      <p:sp>
        <p:nvSpPr>
          <p:cNvPr id="97284" name="Rectangle 6"/>
          <p:cNvSpPr>
            <a:spLocks noGrp="1" noChangeArrowheads="1"/>
          </p:cNvSpPr>
          <p:nvPr>
            <p:ph type="ftr" sz="quarter" idx="4"/>
          </p:nvPr>
        </p:nvSpPr>
        <p:spPr>
          <a:noFill/>
        </p:spPr>
        <p:txBody>
          <a:bodyPr/>
          <a:lstStyle/>
          <a:p>
            <a:r>
              <a:rPr lang="en-US" dirty="0" smtClean="0"/>
              <a:t>David Dean, Ph.D.</a:t>
            </a:r>
          </a:p>
        </p:txBody>
      </p:sp>
      <p:sp>
        <p:nvSpPr>
          <p:cNvPr id="97285" name="Rectangle 7"/>
          <p:cNvSpPr>
            <a:spLocks noGrp="1" noChangeArrowheads="1"/>
          </p:cNvSpPr>
          <p:nvPr>
            <p:ph type="sldNum" sz="quarter" idx="5"/>
          </p:nvPr>
        </p:nvSpPr>
        <p:spPr>
          <a:noFill/>
        </p:spPr>
        <p:txBody>
          <a:bodyPr/>
          <a:lstStyle/>
          <a:p>
            <a:fld id="{5CA38E0F-71A7-4FE3-8C9B-8B4A347CB0F4}" type="slidenum">
              <a:rPr lang="en-US" smtClean="0"/>
              <a:pPr/>
              <a:t>42</a:t>
            </a:fld>
            <a:endParaRPr lang="en-US" dirty="0" smtClean="0"/>
          </a:p>
        </p:txBody>
      </p:sp>
      <p:sp>
        <p:nvSpPr>
          <p:cNvPr id="97286" name="Rectangle 2"/>
          <p:cNvSpPr>
            <a:spLocks noGrp="1" noRot="1" noChangeAspect="1" noChangeArrowheads="1" noTextEdit="1"/>
          </p:cNvSpPr>
          <p:nvPr>
            <p:ph type="sldImg"/>
          </p:nvPr>
        </p:nvSpPr>
        <p:spPr>
          <a:ln/>
        </p:spPr>
      </p:sp>
      <p:sp>
        <p:nvSpPr>
          <p:cNvPr id="97287"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98307" name="Rectangle 3"/>
          <p:cNvSpPr>
            <a:spLocks noGrp="1" noChangeArrowheads="1"/>
          </p:cNvSpPr>
          <p:nvPr>
            <p:ph type="dt" sz="quarter" idx="1"/>
          </p:nvPr>
        </p:nvSpPr>
        <p:spPr>
          <a:noFill/>
        </p:spPr>
        <p:txBody>
          <a:bodyPr/>
          <a:lstStyle/>
          <a:p>
            <a:fld id="{7B82EE5B-3937-4E37-85C7-8D0634CD47CD}" type="datetime1">
              <a:rPr lang="en-US" smtClean="0"/>
              <a:pPr/>
              <a:t>10/3/2013</a:t>
            </a:fld>
            <a:endParaRPr lang="en-US" dirty="0"/>
          </a:p>
        </p:txBody>
      </p:sp>
      <p:sp>
        <p:nvSpPr>
          <p:cNvPr id="98308" name="Rectangle 6"/>
          <p:cNvSpPr>
            <a:spLocks noGrp="1" noChangeArrowheads="1"/>
          </p:cNvSpPr>
          <p:nvPr>
            <p:ph type="ftr" sz="quarter" idx="4"/>
          </p:nvPr>
        </p:nvSpPr>
        <p:spPr>
          <a:noFill/>
        </p:spPr>
        <p:txBody>
          <a:bodyPr/>
          <a:lstStyle/>
          <a:p>
            <a:r>
              <a:rPr lang="en-US" dirty="0" smtClean="0"/>
              <a:t>David Dean, Ph.D.</a:t>
            </a:r>
          </a:p>
        </p:txBody>
      </p:sp>
      <p:sp>
        <p:nvSpPr>
          <p:cNvPr id="98309" name="Rectangle 7"/>
          <p:cNvSpPr>
            <a:spLocks noGrp="1" noChangeArrowheads="1"/>
          </p:cNvSpPr>
          <p:nvPr>
            <p:ph type="sldNum" sz="quarter" idx="5"/>
          </p:nvPr>
        </p:nvSpPr>
        <p:spPr>
          <a:noFill/>
        </p:spPr>
        <p:txBody>
          <a:bodyPr/>
          <a:lstStyle/>
          <a:p>
            <a:fld id="{3135A62A-6CB7-41C2-8744-70A2DE603CE3}" type="slidenum">
              <a:rPr lang="en-US" smtClean="0"/>
              <a:pPr/>
              <a:t>43</a:t>
            </a:fld>
            <a:endParaRPr lang="en-US" dirty="0" smtClean="0"/>
          </a:p>
        </p:txBody>
      </p:sp>
      <p:sp>
        <p:nvSpPr>
          <p:cNvPr id="98310" name="Rectangle 2"/>
          <p:cNvSpPr>
            <a:spLocks noGrp="1" noRot="1" noChangeAspect="1" noChangeArrowheads="1" noTextEdit="1"/>
          </p:cNvSpPr>
          <p:nvPr>
            <p:ph type="sldImg"/>
          </p:nvPr>
        </p:nvSpPr>
        <p:spPr>
          <a:ln/>
        </p:spPr>
      </p:sp>
      <p:sp>
        <p:nvSpPr>
          <p:cNvPr id="98311"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58371" name="Rectangle 3"/>
          <p:cNvSpPr>
            <a:spLocks noGrp="1" noChangeArrowheads="1"/>
          </p:cNvSpPr>
          <p:nvPr>
            <p:ph type="dt" sz="quarter" idx="1"/>
          </p:nvPr>
        </p:nvSpPr>
        <p:spPr>
          <a:noFill/>
        </p:spPr>
        <p:txBody>
          <a:bodyPr/>
          <a:lstStyle/>
          <a:p>
            <a:fld id="{1F8F97BC-0472-4C7D-85B1-B5754B667E33}" type="datetime1">
              <a:rPr lang="en-US" smtClean="0"/>
              <a:pPr/>
              <a:t>10/3/2013</a:t>
            </a:fld>
            <a:endParaRPr lang="en-US" dirty="0"/>
          </a:p>
        </p:txBody>
      </p:sp>
      <p:sp>
        <p:nvSpPr>
          <p:cNvPr id="58372" name="Rectangle 6"/>
          <p:cNvSpPr>
            <a:spLocks noGrp="1" noChangeArrowheads="1"/>
          </p:cNvSpPr>
          <p:nvPr>
            <p:ph type="ftr" sz="quarter" idx="4"/>
          </p:nvPr>
        </p:nvSpPr>
        <p:spPr>
          <a:noFill/>
        </p:spPr>
        <p:txBody>
          <a:bodyPr/>
          <a:lstStyle/>
          <a:p>
            <a:r>
              <a:rPr lang="en-US" dirty="0" smtClean="0"/>
              <a:t>David Dean, Ph.D.</a:t>
            </a:r>
          </a:p>
        </p:txBody>
      </p:sp>
      <p:sp>
        <p:nvSpPr>
          <p:cNvPr id="58373" name="Rectangle 7"/>
          <p:cNvSpPr>
            <a:spLocks noGrp="1" noChangeArrowheads="1"/>
          </p:cNvSpPr>
          <p:nvPr>
            <p:ph type="sldNum" sz="quarter" idx="5"/>
          </p:nvPr>
        </p:nvSpPr>
        <p:spPr>
          <a:noFill/>
        </p:spPr>
        <p:txBody>
          <a:bodyPr/>
          <a:lstStyle/>
          <a:p>
            <a:fld id="{7CC31326-3910-40BD-82C0-1C3A6E10A07F}" type="slidenum">
              <a:rPr lang="en-US" smtClean="0"/>
              <a:pPr/>
              <a:t>5</a:t>
            </a:fld>
            <a:endParaRPr lang="en-US" dirty="0" smtClean="0"/>
          </a:p>
        </p:txBody>
      </p:sp>
      <p:sp>
        <p:nvSpPr>
          <p:cNvPr id="58374" name="Rectangle 1026"/>
          <p:cNvSpPr>
            <a:spLocks noGrp="1" noRot="1" noChangeAspect="1" noChangeArrowheads="1" noTextEdit="1"/>
          </p:cNvSpPr>
          <p:nvPr>
            <p:ph type="sldImg"/>
          </p:nvPr>
        </p:nvSpPr>
        <p:spPr>
          <a:ln w="12700" cap="flat"/>
        </p:spPr>
      </p:sp>
      <p:sp>
        <p:nvSpPr>
          <p:cNvPr id="58375" name="Rectangle 1027"/>
          <p:cNvSpPr>
            <a:spLocks noGrp="1" noChangeArrowheads="1"/>
          </p:cNvSpPr>
          <p:nvPr>
            <p:ph type="body" idx="1"/>
          </p:nvPr>
        </p:nvSpPr>
        <p:spPr>
          <a:noFill/>
          <a:ln/>
        </p:spPr>
        <p:txBody>
          <a:bodyPr/>
          <a:lstStyle/>
          <a:p>
            <a:r>
              <a:rPr lang="en-US" dirty="0" smtClean="0"/>
              <a:t>Talk overview</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58371" name="Rectangle 3"/>
          <p:cNvSpPr>
            <a:spLocks noGrp="1" noChangeArrowheads="1"/>
          </p:cNvSpPr>
          <p:nvPr>
            <p:ph type="dt" sz="quarter" idx="1"/>
          </p:nvPr>
        </p:nvSpPr>
        <p:spPr>
          <a:noFill/>
        </p:spPr>
        <p:txBody>
          <a:bodyPr/>
          <a:lstStyle/>
          <a:p>
            <a:fld id="{66E894C0-5BE4-411F-9FD8-EE8B51926004}" type="datetime1">
              <a:rPr lang="en-US" smtClean="0"/>
              <a:pPr/>
              <a:t>10/3/2013</a:t>
            </a:fld>
            <a:endParaRPr lang="en-US" dirty="0"/>
          </a:p>
        </p:txBody>
      </p:sp>
      <p:sp>
        <p:nvSpPr>
          <p:cNvPr id="58372" name="Rectangle 6"/>
          <p:cNvSpPr>
            <a:spLocks noGrp="1" noChangeArrowheads="1"/>
          </p:cNvSpPr>
          <p:nvPr>
            <p:ph type="ftr" sz="quarter" idx="4"/>
          </p:nvPr>
        </p:nvSpPr>
        <p:spPr>
          <a:noFill/>
        </p:spPr>
        <p:txBody>
          <a:bodyPr/>
          <a:lstStyle/>
          <a:p>
            <a:r>
              <a:rPr lang="en-US" dirty="0" smtClean="0"/>
              <a:t>David Dean, Ph.D.</a:t>
            </a:r>
          </a:p>
        </p:txBody>
      </p:sp>
      <p:sp>
        <p:nvSpPr>
          <p:cNvPr id="58373" name="Rectangle 7"/>
          <p:cNvSpPr>
            <a:spLocks noGrp="1" noChangeArrowheads="1"/>
          </p:cNvSpPr>
          <p:nvPr>
            <p:ph type="sldNum" sz="quarter" idx="5"/>
          </p:nvPr>
        </p:nvSpPr>
        <p:spPr>
          <a:noFill/>
        </p:spPr>
        <p:txBody>
          <a:bodyPr/>
          <a:lstStyle/>
          <a:p>
            <a:fld id="{7CC31326-3910-40BD-82C0-1C3A6E10A07F}" type="slidenum">
              <a:rPr lang="en-US" smtClean="0"/>
              <a:pPr/>
              <a:t>6</a:t>
            </a:fld>
            <a:endParaRPr lang="en-US" dirty="0" smtClean="0"/>
          </a:p>
        </p:txBody>
      </p:sp>
      <p:sp>
        <p:nvSpPr>
          <p:cNvPr id="58374" name="Rectangle 1026"/>
          <p:cNvSpPr>
            <a:spLocks noGrp="1" noRot="1" noChangeAspect="1" noChangeArrowheads="1" noTextEdit="1"/>
          </p:cNvSpPr>
          <p:nvPr>
            <p:ph type="sldImg"/>
          </p:nvPr>
        </p:nvSpPr>
        <p:spPr>
          <a:ln w="12700" cap="flat"/>
        </p:spPr>
      </p:sp>
      <p:sp>
        <p:nvSpPr>
          <p:cNvPr id="58375" name="Rectangle 1027"/>
          <p:cNvSpPr>
            <a:spLocks noGrp="1" noChangeArrowheads="1"/>
          </p:cNvSpPr>
          <p:nvPr>
            <p:ph type="body" idx="1"/>
          </p:nvPr>
        </p:nvSpPr>
        <p:spPr>
          <a:noFill/>
          <a:ln/>
        </p:spPr>
        <p:txBody>
          <a:bodyPr/>
          <a:lstStyle/>
          <a:p>
            <a:r>
              <a:rPr lang="en-US" dirty="0" smtClean="0"/>
              <a:t>Talk overview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a:noFill/>
        </p:spPr>
        <p:txBody>
          <a:bodyPr/>
          <a:lstStyle/>
          <a:p>
            <a:r>
              <a:rPr lang="en-US" dirty="0" smtClean="0"/>
              <a:t>Calibration of cDLP of PPF Scaffolds</a:t>
            </a:r>
            <a:endParaRPr lang="en-US" dirty="0"/>
          </a:p>
        </p:txBody>
      </p:sp>
      <p:sp>
        <p:nvSpPr>
          <p:cNvPr id="59395" name="Rectangle 3"/>
          <p:cNvSpPr>
            <a:spLocks noGrp="1" noChangeArrowheads="1"/>
          </p:cNvSpPr>
          <p:nvPr>
            <p:ph type="dt" sz="quarter" idx="1"/>
          </p:nvPr>
        </p:nvSpPr>
        <p:spPr>
          <a:noFill/>
        </p:spPr>
        <p:txBody>
          <a:bodyPr/>
          <a:lstStyle/>
          <a:p>
            <a:fld id="{3DB52EDD-4DDD-4CA1-A97B-91FFF9CED4A1}" type="datetime1">
              <a:rPr lang="en-US" smtClean="0"/>
              <a:pPr/>
              <a:t>10/3/2013</a:t>
            </a:fld>
            <a:endParaRPr lang="en-US" dirty="0"/>
          </a:p>
        </p:txBody>
      </p:sp>
      <p:sp>
        <p:nvSpPr>
          <p:cNvPr id="59396" name="Rectangle 6"/>
          <p:cNvSpPr>
            <a:spLocks noGrp="1" noChangeArrowheads="1"/>
          </p:cNvSpPr>
          <p:nvPr>
            <p:ph type="ftr" sz="quarter" idx="4"/>
          </p:nvPr>
        </p:nvSpPr>
        <p:spPr>
          <a:noFill/>
        </p:spPr>
        <p:txBody>
          <a:bodyPr/>
          <a:lstStyle/>
          <a:p>
            <a:r>
              <a:rPr lang="en-US" dirty="0" smtClean="0"/>
              <a:t>David Dean, Ph.D.</a:t>
            </a:r>
          </a:p>
        </p:txBody>
      </p:sp>
      <p:sp>
        <p:nvSpPr>
          <p:cNvPr id="59397" name="Rectangle 7"/>
          <p:cNvSpPr>
            <a:spLocks noGrp="1" noChangeArrowheads="1"/>
          </p:cNvSpPr>
          <p:nvPr>
            <p:ph type="sldNum" sz="quarter" idx="5"/>
          </p:nvPr>
        </p:nvSpPr>
        <p:spPr>
          <a:noFill/>
        </p:spPr>
        <p:txBody>
          <a:bodyPr/>
          <a:lstStyle/>
          <a:p>
            <a:fld id="{4357F5B0-CCD9-46AF-A697-C9CA7DBB32F4}" type="slidenum">
              <a:rPr lang="en-US" smtClean="0"/>
              <a:pPr/>
              <a:t>7</a:t>
            </a:fld>
            <a:endParaRPr lang="en-US" dirty="0" smtClean="0"/>
          </a:p>
        </p:txBody>
      </p:sp>
      <p:sp>
        <p:nvSpPr>
          <p:cNvPr id="59398" name="Rectangle 2"/>
          <p:cNvSpPr>
            <a:spLocks noGrp="1" noRot="1" noChangeAspect="1" noChangeArrowheads="1" noTextEdit="1"/>
          </p:cNvSpPr>
          <p:nvPr>
            <p:ph type="sldImg"/>
          </p:nvPr>
        </p:nvSpPr>
        <p:spPr>
          <a:ln/>
        </p:spPr>
      </p:sp>
      <p:sp>
        <p:nvSpPr>
          <p:cNvPr id="59399"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2130425"/>
            <a:ext cx="874395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543050" y="3886200"/>
            <a:ext cx="72009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C7E89B27-5FDE-408E-8493-886F7899FC1F}"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C1F8528-D816-43BD-9F42-B73A769EBD84}"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29488" y="609600"/>
            <a:ext cx="2185987"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1525" y="609600"/>
            <a:ext cx="6405563"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08EDF2C5-F63E-4925-8780-3179919D8501}"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71525" y="609600"/>
            <a:ext cx="874395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71525" y="1981200"/>
            <a:ext cx="4295775"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5219700" y="1981200"/>
            <a:ext cx="4295775"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219700" y="4114800"/>
            <a:ext cx="4295775"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dirty="0"/>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8" name="Rectangle 6"/>
          <p:cNvSpPr>
            <a:spLocks noGrp="1" noChangeArrowheads="1"/>
          </p:cNvSpPr>
          <p:nvPr>
            <p:ph type="sldNum" sz="quarter" idx="12"/>
          </p:nvPr>
        </p:nvSpPr>
        <p:spPr>
          <a:ln/>
        </p:spPr>
        <p:txBody>
          <a:bodyPr/>
          <a:lstStyle>
            <a:lvl1pPr>
              <a:defRPr/>
            </a:lvl1pPr>
          </a:lstStyle>
          <a:p>
            <a:pPr>
              <a:defRPr/>
            </a:pPr>
            <a:fld id="{8F54960E-B60A-4128-874B-509C42978643}"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771525" y="609600"/>
            <a:ext cx="874395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71525" y="1981200"/>
            <a:ext cx="4295775"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5219700" y="1981200"/>
            <a:ext cx="4295775" cy="4114800"/>
          </a:xfrm>
        </p:spPr>
        <p:txBody>
          <a:bodyPr/>
          <a:lstStyle/>
          <a:p>
            <a:pPr lvl="0"/>
            <a:endParaRPr lang="en-US" noProof="0"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459D981D-FA26-4D51-AB67-A1A7824E2C4E}" type="slidenum">
              <a:rPr lang="en-US"/>
              <a:pPr>
                <a:defRPr/>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771525" y="609600"/>
            <a:ext cx="874395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A9B2F6C7-B326-486A-9282-F77F7C22EFBF}"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4BB7B6F-4C68-4F77-AE4D-69FFD45257FF}"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0" y="4406900"/>
            <a:ext cx="874395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812800" y="2906713"/>
            <a:ext cx="874395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3C5973ED-073B-4D3F-8613-59D6303DE135}"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71525" y="1981200"/>
            <a:ext cx="42957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19700" y="1981200"/>
            <a:ext cx="42957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88A8376-5483-4B0A-BAD1-5FA9910D0222}"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14350" y="1535113"/>
            <a:ext cx="45450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4350" y="2174875"/>
            <a:ext cx="45450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226050" y="1535113"/>
            <a:ext cx="454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226050" y="2174875"/>
            <a:ext cx="4546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05862528-8687-42E7-B917-BF5577ACD30E}"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82D9DA14-E159-4AC3-B578-A20DD7EACBC3}"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19097186-7926-4FBC-9F65-D8B5EC63AE70}"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3050"/>
            <a:ext cx="3384550"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022725" y="273050"/>
            <a:ext cx="5749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14350" y="1435100"/>
            <a:ext cx="3384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B55C2641-5E0C-451D-88BF-C73400927DFB}"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125" y="4800600"/>
            <a:ext cx="6172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016125" y="612775"/>
            <a:ext cx="6172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2016125"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DBDC74F0-CAF0-4619-B3A5-D69AD39AB714}"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771525" y="609600"/>
            <a:ext cx="8743950" cy="11430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771525" y="1981200"/>
            <a:ext cx="8743950" cy="41148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771525" y="6248400"/>
            <a:ext cx="2143125"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defRPr sz="1400" dirty="0"/>
            </a:lvl1pPr>
          </a:lstStyle>
          <a:p>
            <a:pPr>
              <a:defRPr/>
            </a:pPr>
            <a:endParaRPr lang="en-US" dirty="0"/>
          </a:p>
        </p:txBody>
      </p:sp>
      <p:sp>
        <p:nvSpPr>
          <p:cNvPr id="1029" name="Rectangle 5"/>
          <p:cNvSpPr>
            <a:spLocks noGrp="1" noChangeArrowheads="1"/>
          </p:cNvSpPr>
          <p:nvPr>
            <p:ph type="ftr" sz="quarter" idx="3"/>
          </p:nvPr>
        </p:nvSpPr>
        <p:spPr bwMode="auto">
          <a:xfrm>
            <a:off x="3514725" y="6248400"/>
            <a:ext cx="3257550"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ctr">
              <a:defRPr sz="1400" dirty="0"/>
            </a:lvl1pPr>
          </a:lstStyle>
          <a:p>
            <a:pPr>
              <a:defRPr/>
            </a:pPr>
            <a:endParaRPr lang="en-US" dirty="0"/>
          </a:p>
        </p:txBody>
      </p:sp>
      <p:sp>
        <p:nvSpPr>
          <p:cNvPr id="1030" name="Rectangle 6"/>
          <p:cNvSpPr>
            <a:spLocks noGrp="1" noChangeArrowheads="1"/>
          </p:cNvSpPr>
          <p:nvPr>
            <p:ph type="sldNum" sz="quarter" idx="4"/>
          </p:nvPr>
        </p:nvSpPr>
        <p:spPr bwMode="auto">
          <a:xfrm>
            <a:off x="7372350" y="6248400"/>
            <a:ext cx="2143125" cy="4572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lvl1pPr algn="r">
              <a:defRPr sz="1400"/>
            </a:lvl1pPr>
          </a:lstStyle>
          <a:p>
            <a:pPr>
              <a:defRPr/>
            </a:pPr>
            <a:fld id="{BAF8EC3E-EF74-44CE-BFF6-4CAA2B4C878A}"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7.emf"/><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eg"/><Relationship Id="rId5" Type="http://schemas.openxmlformats.org/officeDocument/2006/relationships/image" Target="../media/image5.png"/><Relationship Id="rId15" Type="http://schemas.openxmlformats.org/officeDocument/2006/relationships/image" Target="../media/image15.jpe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 Id="rId1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ideo" Target="file:///C:\Users\David%20Dean\cerebros09.02.03\Conferences\2010%20Conf%20on%20Biofabrication\new%20pictuers\Perfactory_Build_Clip.wmv"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10" Type="http://schemas.openxmlformats.org/officeDocument/2006/relationships/image" Target="../media/image22.gif"/><Relationship Id="rId4" Type="http://schemas.openxmlformats.org/officeDocument/2006/relationships/image" Target="../media/image3.png"/><Relationship Id="rId9" Type="http://schemas.openxmlformats.org/officeDocument/2006/relationships/image" Target="../media/image21.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68.e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jp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2.jpg"/><Relationship Id="rId5" Type="http://schemas.openxmlformats.org/officeDocument/2006/relationships/image" Target="../media/image26.jpg"/><Relationship Id="rId10" Type="http://schemas.openxmlformats.org/officeDocument/2006/relationships/image" Target="../media/image31.jpg"/><Relationship Id="rId4" Type="http://schemas.openxmlformats.org/officeDocument/2006/relationships/image" Target="../media/image25.jpeg"/><Relationship Id="rId9" Type="http://schemas.openxmlformats.org/officeDocument/2006/relationships/image" Target="../media/image3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2.em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304800"/>
            <a:ext cx="10287000" cy="1143000"/>
          </a:xfrm>
          <a:noFill/>
        </p:spPr>
        <p:txBody>
          <a:bodyPr/>
          <a:lstStyle/>
          <a:p>
            <a:r>
              <a:rPr lang="en-US" sz="3200" dirty="0">
                <a:solidFill>
                  <a:schemeClr val="tx1"/>
                </a:solidFill>
                <a:latin typeface="Arial" pitchFamily="34" charset="0"/>
              </a:rPr>
              <a:t>Determination of Resin Components for continuous Digital Light Processing (</a:t>
            </a:r>
            <a:r>
              <a:rPr lang="en-US" sz="3200" dirty="0" err="1">
                <a:solidFill>
                  <a:schemeClr val="tx1"/>
                </a:solidFill>
                <a:latin typeface="Arial" pitchFamily="34" charset="0"/>
              </a:rPr>
              <a:t>cDLP</a:t>
            </a:r>
            <a:r>
              <a:rPr lang="en-US" sz="3200" dirty="0">
                <a:solidFill>
                  <a:schemeClr val="tx1"/>
                </a:solidFill>
                <a:latin typeface="Arial" pitchFamily="34" charset="0"/>
              </a:rPr>
              <a:t>) Additive Manufacture of Resorbable Tissue Engineering Scaffolds</a:t>
            </a:r>
            <a:endParaRPr lang="en-US" sz="3200" b="1" dirty="0" smtClean="0">
              <a:solidFill>
                <a:schemeClr val="tx1"/>
              </a:solidFill>
              <a:cs typeface="Times New Roman" pitchFamily="18" charset="0"/>
            </a:endParaRPr>
          </a:p>
        </p:txBody>
      </p:sp>
      <p:sp>
        <p:nvSpPr>
          <p:cNvPr id="4099" name="Rectangle 3"/>
          <p:cNvSpPr>
            <a:spLocks noGrp="1" noChangeArrowheads="1"/>
          </p:cNvSpPr>
          <p:nvPr>
            <p:ph type="body" sz="half" idx="1"/>
          </p:nvPr>
        </p:nvSpPr>
        <p:spPr>
          <a:xfrm>
            <a:off x="0" y="1934386"/>
            <a:ext cx="10287000" cy="2971800"/>
          </a:xfrm>
          <a:noFill/>
        </p:spPr>
        <p:txBody>
          <a:bodyPr/>
          <a:lstStyle/>
          <a:p>
            <a:pPr algn="ctr">
              <a:lnSpc>
                <a:spcPct val="80000"/>
              </a:lnSpc>
              <a:buFontTx/>
              <a:buNone/>
            </a:pPr>
            <a:r>
              <a:rPr lang="en-US" sz="2800" b="1" dirty="0" smtClean="0"/>
              <a:t>David Dean</a:t>
            </a:r>
            <a:r>
              <a:rPr lang="en-US" sz="2800" b="1" baseline="30000" dirty="0" smtClean="0"/>
              <a:t>1</a:t>
            </a:r>
            <a:r>
              <a:rPr lang="en-US" sz="2800" b="1" dirty="0" smtClean="0"/>
              <a:t>, Eric Mott</a:t>
            </a:r>
            <a:r>
              <a:rPr lang="en-US" sz="2800" b="1" baseline="30000" dirty="0" smtClean="0"/>
              <a:t>1</a:t>
            </a:r>
            <a:r>
              <a:rPr lang="en-US" sz="2800" b="1" dirty="0" smtClean="0"/>
              <a:t>, </a:t>
            </a:r>
            <a:r>
              <a:rPr lang="en-US" sz="2800" b="1" dirty="0" err="1" smtClean="0"/>
              <a:t>Xinyi</a:t>
            </a:r>
            <a:r>
              <a:rPr lang="en-US" sz="2800" b="1" dirty="0" smtClean="0"/>
              <a:t> Luo</a:t>
            </a:r>
            <a:r>
              <a:rPr lang="en-US" sz="2800" b="1" baseline="30000" dirty="0" smtClean="0"/>
              <a:t>2</a:t>
            </a:r>
            <a:r>
              <a:rPr lang="en-US" sz="2800" b="1" dirty="0" smtClean="0"/>
              <a:t>, Mallory Busso</a:t>
            </a:r>
            <a:r>
              <a:rPr lang="en-US" sz="2800" b="1" baseline="30000" dirty="0"/>
              <a:t>2</a:t>
            </a:r>
            <a:r>
              <a:rPr lang="en-US" sz="2800" b="1" dirty="0" smtClean="0"/>
              <a:t>, Martha O. Wang</a:t>
            </a:r>
            <a:r>
              <a:rPr lang="en-US" sz="2800" b="1" baseline="30000" dirty="0" smtClean="0"/>
              <a:t>3</a:t>
            </a:r>
            <a:r>
              <a:rPr lang="en-US" sz="2800" b="1" dirty="0" smtClean="0"/>
              <a:t>, Charlotte Vorwald</a:t>
            </a:r>
            <a:r>
              <a:rPr lang="en-US" sz="2800" b="1" baseline="30000" dirty="0" smtClean="0"/>
              <a:t>3</a:t>
            </a:r>
            <a:r>
              <a:rPr lang="en-US" sz="2800" b="1" dirty="0" smtClean="0"/>
              <a:t>, Al Siblani</a:t>
            </a:r>
            <a:r>
              <a:rPr lang="en-US" sz="2800" b="1" baseline="30000" dirty="0" smtClean="0"/>
              <a:t>4</a:t>
            </a:r>
            <a:r>
              <a:rPr lang="en-US" sz="2800" b="1" dirty="0" smtClean="0"/>
              <a:t>, and John P. Fisher</a:t>
            </a:r>
            <a:r>
              <a:rPr lang="en-US" sz="2800" b="1" baseline="30000" dirty="0" smtClean="0"/>
              <a:t>3</a:t>
            </a:r>
            <a:endParaRPr lang="en-US" sz="2800" b="1" dirty="0" smtClean="0"/>
          </a:p>
          <a:p>
            <a:pPr algn="ctr">
              <a:lnSpc>
                <a:spcPct val="80000"/>
              </a:lnSpc>
              <a:spcBef>
                <a:spcPct val="0"/>
              </a:spcBef>
              <a:buFontTx/>
              <a:buNone/>
            </a:pPr>
            <a:r>
              <a:rPr lang="en-US" b="1" dirty="0" smtClean="0"/>
              <a:t> </a:t>
            </a:r>
            <a:r>
              <a:rPr lang="en-US" sz="1800" dirty="0" smtClean="0">
                <a:latin typeface="Arial" pitchFamily="34" charset="0"/>
              </a:rPr>
              <a:t>Department of </a:t>
            </a:r>
            <a:r>
              <a:rPr lang="en-US" sz="1800" baseline="30000" dirty="0" smtClean="0">
                <a:latin typeface="Arial" pitchFamily="34" charset="0"/>
              </a:rPr>
              <a:t>1</a:t>
            </a:r>
            <a:r>
              <a:rPr lang="en-US" sz="1800" dirty="0" smtClean="0">
                <a:latin typeface="Arial" pitchFamily="34" charset="0"/>
              </a:rPr>
              <a:t>Plastic Surgery</a:t>
            </a:r>
          </a:p>
          <a:p>
            <a:pPr algn="ctr">
              <a:lnSpc>
                <a:spcPct val="80000"/>
              </a:lnSpc>
              <a:spcBef>
                <a:spcPct val="0"/>
              </a:spcBef>
              <a:buFontTx/>
              <a:buNone/>
            </a:pPr>
            <a:r>
              <a:rPr lang="en-US" sz="1800" dirty="0" smtClean="0">
                <a:latin typeface="Arial" pitchFamily="34" charset="0"/>
              </a:rPr>
              <a:t>The Ohio State University, Columbus, Ohio USA</a:t>
            </a:r>
          </a:p>
          <a:p>
            <a:pPr algn="ctr">
              <a:lnSpc>
                <a:spcPct val="80000"/>
              </a:lnSpc>
              <a:spcBef>
                <a:spcPct val="0"/>
              </a:spcBef>
              <a:buFontTx/>
              <a:buNone/>
            </a:pPr>
            <a:endParaRPr lang="en-US" sz="1200" dirty="0" smtClean="0">
              <a:latin typeface="Arial" pitchFamily="34" charset="0"/>
            </a:endParaRPr>
          </a:p>
          <a:p>
            <a:pPr algn="ctr">
              <a:lnSpc>
                <a:spcPct val="80000"/>
              </a:lnSpc>
              <a:spcBef>
                <a:spcPct val="0"/>
              </a:spcBef>
              <a:buFontTx/>
              <a:buNone/>
            </a:pPr>
            <a:r>
              <a:rPr lang="en-US" sz="1800" dirty="0" smtClean="0">
                <a:latin typeface="Arial" pitchFamily="34" charset="0"/>
              </a:rPr>
              <a:t>Department </a:t>
            </a:r>
            <a:r>
              <a:rPr lang="en-US" sz="1800" dirty="0">
                <a:latin typeface="Arial" pitchFamily="34" charset="0"/>
              </a:rPr>
              <a:t>of </a:t>
            </a:r>
            <a:r>
              <a:rPr lang="en-US" sz="1800" baseline="30000" dirty="0" smtClean="0">
                <a:latin typeface="Arial" pitchFamily="34" charset="0"/>
              </a:rPr>
              <a:t>2</a:t>
            </a:r>
            <a:r>
              <a:rPr lang="en-US" sz="1800" dirty="0" smtClean="0">
                <a:latin typeface="Arial" pitchFamily="34" charset="0"/>
              </a:rPr>
              <a:t>Neurological Surgery</a:t>
            </a:r>
          </a:p>
          <a:p>
            <a:pPr algn="ctr">
              <a:lnSpc>
                <a:spcPct val="80000"/>
              </a:lnSpc>
              <a:spcBef>
                <a:spcPct val="0"/>
              </a:spcBef>
              <a:spcAft>
                <a:spcPts val="1200"/>
              </a:spcAft>
              <a:buFontTx/>
              <a:buNone/>
            </a:pPr>
            <a:r>
              <a:rPr lang="en-US" sz="1800" dirty="0" smtClean="0">
                <a:latin typeface="Arial" pitchFamily="34" charset="0"/>
              </a:rPr>
              <a:t>Case Western Reserve University, Cleveland, Ohio  USA</a:t>
            </a:r>
          </a:p>
          <a:p>
            <a:pPr algn="ctr">
              <a:lnSpc>
                <a:spcPct val="80000"/>
              </a:lnSpc>
              <a:spcBef>
                <a:spcPct val="0"/>
              </a:spcBef>
              <a:spcAft>
                <a:spcPts val="1200"/>
              </a:spcAft>
              <a:buFontTx/>
              <a:buNone/>
            </a:pPr>
            <a:r>
              <a:rPr lang="en-US" sz="1800" baseline="30000" dirty="0" smtClean="0">
                <a:latin typeface="Arial" pitchFamily="34" charset="0"/>
              </a:rPr>
              <a:t>3</a:t>
            </a:r>
            <a:r>
              <a:rPr lang="en-US" sz="1800" dirty="0" smtClean="0">
                <a:latin typeface="Arial" pitchFamily="34" charset="0"/>
              </a:rPr>
              <a:t>EnvisionTEC, Inc., Dearborn, Michigan  USA</a:t>
            </a:r>
          </a:p>
          <a:p>
            <a:pPr algn="ctr">
              <a:lnSpc>
                <a:spcPct val="80000"/>
              </a:lnSpc>
              <a:spcBef>
                <a:spcPct val="0"/>
              </a:spcBef>
              <a:spcAft>
                <a:spcPts val="0"/>
              </a:spcAft>
              <a:buFontTx/>
              <a:buNone/>
            </a:pPr>
            <a:r>
              <a:rPr lang="en-US" sz="1800" baseline="30000" dirty="0" smtClean="0">
                <a:latin typeface="Arial" pitchFamily="34" charset="0"/>
              </a:rPr>
              <a:t>4</a:t>
            </a:r>
            <a:r>
              <a:rPr lang="en-US" sz="1800" dirty="0" smtClean="0">
                <a:latin typeface="Arial" pitchFamily="34" charset="0"/>
              </a:rPr>
              <a:t>Fischell Department of Bioengineering, University of Maryland</a:t>
            </a:r>
          </a:p>
          <a:p>
            <a:pPr algn="ctr">
              <a:lnSpc>
                <a:spcPct val="80000"/>
              </a:lnSpc>
              <a:spcBef>
                <a:spcPct val="0"/>
              </a:spcBef>
              <a:spcAft>
                <a:spcPts val="1200"/>
              </a:spcAft>
              <a:buFontTx/>
              <a:buNone/>
            </a:pPr>
            <a:r>
              <a:rPr lang="en-US" sz="1800" dirty="0" smtClean="0">
                <a:latin typeface="Arial" pitchFamily="34" charset="0"/>
              </a:rPr>
              <a:t>College Park, Maryland  USA</a:t>
            </a:r>
          </a:p>
        </p:txBody>
      </p:sp>
      <p:sp>
        <p:nvSpPr>
          <p:cNvPr id="4100" name="Rectangle 5"/>
          <p:cNvSpPr>
            <a:spLocks noChangeArrowheads="1"/>
          </p:cNvSpPr>
          <p:nvPr/>
        </p:nvSpPr>
        <p:spPr bwMode="auto">
          <a:xfrm>
            <a:off x="8249629" y="6378979"/>
            <a:ext cx="1917545" cy="400752"/>
          </a:xfrm>
          <a:prstGeom prst="rect">
            <a:avLst/>
          </a:prstGeom>
          <a:noFill/>
          <a:ln w="9525">
            <a:noFill/>
            <a:miter lim="800000"/>
            <a:headEnd/>
            <a:tailEnd/>
          </a:ln>
        </p:spPr>
        <p:txBody>
          <a:bodyPr wrap="square" lIns="92075" tIns="46038" rIns="92075" bIns="46038">
            <a:spAutoFit/>
          </a:bodyPr>
          <a:lstStyle/>
          <a:p>
            <a:r>
              <a:rPr lang="en-US" sz="2000" dirty="0" smtClean="0">
                <a:latin typeface="Book Antiqua" pitchFamily="18" charset="0"/>
              </a:rPr>
              <a:t>October 4, 2013</a:t>
            </a:r>
            <a:endParaRPr lang="en-US" dirty="0">
              <a:latin typeface="Book Antiqua" pitchFamily="18"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54" b="58852"/>
          <a:stretch/>
        </p:blipFill>
        <p:spPr>
          <a:xfrm>
            <a:off x="6497030" y="5201323"/>
            <a:ext cx="3722016" cy="1159588"/>
          </a:xfrm>
          <a:prstGeom prst="rect">
            <a:avLst/>
          </a:prstGeom>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914" y="5148130"/>
            <a:ext cx="3890435" cy="153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30225" y="434975"/>
            <a:ext cx="9296400" cy="1143000"/>
          </a:xfrm>
        </p:spPr>
        <p:txBody>
          <a:bodyPr/>
          <a:lstStyle/>
          <a:p>
            <a:r>
              <a:rPr lang="en-US" dirty="0" smtClean="0">
                <a:solidFill>
                  <a:schemeClr val="tx1"/>
                </a:solidFill>
                <a:latin typeface="Arial" pitchFamily="34" charset="0"/>
              </a:rPr>
              <a:t>1.4 Pre- and Intra-operatively Malleable Alloplastic Graft Materials</a:t>
            </a:r>
            <a:endParaRPr lang="en-US" dirty="0" smtClean="0">
              <a:solidFill>
                <a:schemeClr val="tx1"/>
              </a:solidFill>
              <a:latin typeface="Times" charset="0"/>
            </a:endParaRPr>
          </a:p>
        </p:txBody>
      </p:sp>
      <p:sp>
        <p:nvSpPr>
          <p:cNvPr id="116739" name="Rectangle 3"/>
          <p:cNvSpPr>
            <a:spLocks noGrp="1" noChangeArrowheads="1"/>
          </p:cNvSpPr>
          <p:nvPr>
            <p:ph type="body" idx="1"/>
          </p:nvPr>
        </p:nvSpPr>
        <p:spPr>
          <a:xfrm>
            <a:off x="190500" y="2209800"/>
            <a:ext cx="7032625" cy="4114800"/>
          </a:xfrm>
        </p:spPr>
        <p:txBody>
          <a:bodyPr/>
          <a:lstStyle/>
          <a:p>
            <a:r>
              <a:rPr lang="en-US" dirty="0" smtClean="0">
                <a:latin typeface="Times" charset="0"/>
              </a:rPr>
              <a:t>Manually Determine Cosmesis</a:t>
            </a:r>
          </a:p>
          <a:p>
            <a:r>
              <a:rPr lang="en-US" dirty="0" smtClean="0">
                <a:latin typeface="Times" charset="0"/>
              </a:rPr>
              <a:t>Titanium mesh plates</a:t>
            </a:r>
          </a:p>
          <a:p>
            <a:pPr lvl="1"/>
            <a:r>
              <a:rPr lang="en-US" dirty="0" smtClean="0">
                <a:latin typeface="Times" charset="0"/>
              </a:rPr>
              <a:t>poor barrier to infection.</a:t>
            </a:r>
          </a:p>
          <a:p>
            <a:r>
              <a:rPr lang="en-US" dirty="0" smtClean="0">
                <a:latin typeface="Times" charset="0"/>
              </a:rPr>
              <a:t>Hydroxyapatite Pastes</a:t>
            </a:r>
          </a:p>
          <a:p>
            <a:pPr lvl="1"/>
            <a:r>
              <a:rPr lang="en-US" dirty="0" smtClean="0">
                <a:latin typeface="Times" charset="0"/>
              </a:rPr>
              <a:t>poor tensile strength.</a:t>
            </a:r>
          </a:p>
          <a:p>
            <a:r>
              <a:rPr lang="en-US" dirty="0" smtClean="0">
                <a:latin typeface="Times" charset="0"/>
              </a:rPr>
              <a:t>PMMA</a:t>
            </a:r>
          </a:p>
          <a:p>
            <a:pPr lvl="1"/>
            <a:r>
              <a:rPr lang="en-US" dirty="0" smtClean="0">
                <a:latin typeface="Times" charset="0"/>
              </a:rPr>
              <a:t>exothermic (gives off 180</a:t>
            </a:r>
            <a:r>
              <a:rPr lang="en-US" baseline="30000" dirty="0" smtClean="0">
                <a:latin typeface="Times" charset="0"/>
              </a:rPr>
              <a:t>o</a:t>
            </a:r>
            <a:r>
              <a:rPr lang="en-US" dirty="0" smtClean="0">
                <a:latin typeface="Times" charset="0"/>
              </a:rPr>
              <a:t> F).</a:t>
            </a:r>
          </a:p>
        </p:txBody>
      </p:sp>
      <p:pic>
        <p:nvPicPr>
          <p:cNvPr id="11268" name="Picture 4" descr="gs-07"/>
          <p:cNvPicPr>
            <a:picLocks noChangeAspect="1" noChangeArrowheads="1"/>
          </p:cNvPicPr>
          <p:nvPr/>
        </p:nvPicPr>
        <p:blipFill>
          <a:blip r:embed="rId3" cstate="print"/>
          <a:srcRect l="4688" t="7042" r="7813" b="4695"/>
          <a:stretch>
            <a:fillRect/>
          </a:stretch>
        </p:blipFill>
        <p:spPr bwMode="auto">
          <a:xfrm>
            <a:off x="5981700" y="2867025"/>
            <a:ext cx="4114800" cy="2457450"/>
          </a:xfrm>
          <a:prstGeom prst="rect">
            <a:avLst/>
          </a:prstGeom>
          <a:noFill/>
          <a:ln w="9525">
            <a:noFill/>
            <a:miter lim="800000"/>
            <a:headEnd/>
            <a:tailEnd/>
          </a:ln>
        </p:spPr>
      </p:pic>
      <p:sp>
        <p:nvSpPr>
          <p:cNvPr id="11269" name="Text Box 5"/>
          <p:cNvSpPr txBox="1">
            <a:spLocks noChangeArrowheads="1"/>
          </p:cNvSpPr>
          <p:nvPr/>
        </p:nvSpPr>
        <p:spPr bwMode="auto">
          <a:xfrm>
            <a:off x="5905500" y="5381625"/>
            <a:ext cx="4168775" cy="641350"/>
          </a:xfrm>
          <a:prstGeom prst="rect">
            <a:avLst/>
          </a:prstGeom>
          <a:noFill/>
          <a:ln w="12699">
            <a:noFill/>
            <a:miter lim="800000"/>
            <a:headEnd type="none" w="sm" len="sm"/>
            <a:tailEnd type="none" w="sm" len="sm"/>
          </a:ln>
        </p:spPr>
        <p:txBody>
          <a:bodyPr>
            <a:spAutoFit/>
          </a:bodyPr>
          <a:lstStyle/>
          <a:p>
            <a:r>
              <a:rPr lang="en-US" sz="1800" dirty="0">
                <a:solidFill>
                  <a:schemeClr val="bg1"/>
                </a:solidFill>
              </a:rPr>
              <a:t>RP Skull Model: Skull model (beige), draft implant (red), final implant (white).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animEffect transition="in" filter="fade">
                                      <p:cBhvr>
                                        <p:cTn id="7" dur="1000"/>
                                        <p:tgtEl>
                                          <p:spTgt spid="116739">
                                            <p:txEl>
                                              <p:pRg st="0" end="0"/>
                                            </p:txEl>
                                          </p:spTgt>
                                        </p:tgtEl>
                                      </p:cBhvr>
                                    </p:animEffect>
                                    <p:anim calcmode="lin" valueType="num">
                                      <p:cBhvr>
                                        <p:cTn id="8" dur="1000" fill="hold"/>
                                        <p:tgtEl>
                                          <p:spTgt spid="1167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673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6739">
                                            <p:txEl>
                                              <p:pRg st="1" end="1"/>
                                            </p:txEl>
                                          </p:spTgt>
                                        </p:tgtEl>
                                        <p:attrNameLst>
                                          <p:attrName>style.visibility</p:attrName>
                                        </p:attrNameLst>
                                      </p:cBhvr>
                                      <p:to>
                                        <p:strVal val="visible"/>
                                      </p:to>
                                    </p:set>
                                    <p:animEffect transition="in" filter="fade">
                                      <p:cBhvr>
                                        <p:cTn id="14" dur="1000"/>
                                        <p:tgtEl>
                                          <p:spTgt spid="116739">
                                            <p:txEl>
                                              <p:pRg st="1" end="1"/>
                                            </p:txEl>
                                          </p:spTgt>
                                        </p:tgtEl>
                                      </p:cBhvr>
                                    </p:animEffect>
                                    <p:anim calcmode="lin" valueType="num">
                                      <p:cBhvr>
                                        <p:cTn id="15" dur="1000" fill="hold"/>
                                        <p:tgtEl>
                                          <p:spTgt spid="11673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6739">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6739">
                                            <p:txEl>
                                              <p:pRg st="2" end="2"/>
                                            </p:txEl>
                                          </p:spTgt>
                                        </p:tgtEl>
                                        <p:attrNameLst>
                                          <p:attrName>style.visibility</p:attrName>
                                        </p:attrNameLst>
                                      </p:cBhvr>
                                      <p:to>
                                        <p:strVal val="visible"/>
                                      </p:to>
                                    </p:set>
                                    <p:animEffect transition="in" filter="fade">
                                      <p:cBhvr>
                                        <p:cTn id="19" dur="1000"/>
                                        <p:tgtEl>
                                          <p:spTgt spid="116739">
                                            <p:txEl>
                                              <p:pRg st="2" end="2"/>
                                            </p:txEl>
                                          </p:spTgt>
                                        </p:tgtEl>
                                      </p:cBhvr>
                                    </p:animEffect>
                                    <p:anim calcmode="lin" valueType="num">
                                      <p:cBhvr>
                                        <p:cTn id="20" dur="1000" fill="hold"/>
                                        <p:tgtEl>
                                          <p:spTgt spid="11673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67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6739">
                                            <p:txEl>
                                              <p:pRg st="3" end="3"/>
                                            </p:txEl>
                                          </p:spTgt>
                                        </p:tgtEl>
                                        <p:attrNameLst>
                                          <p:attrName>style.visibility</p:attrName>
                                        </p:attrNameLst>
                                      </p:cBhvr>
                                      <p:to>
                                        <p:strVal val="visible"/>
                                      </p:to>
                                    </p:set>
                                    <p:animEffect transition="in" filter="fade">
                                      <p:cBhvr>
                                        <p:cTn id="26" dur="1000"/>
                                        <p:tgtEl>
                                          <p:spTgt spid="116739">
                                            <p:txEl>
                                              <p:pRg st="3" end="3"/>
                                            </p:txEl>
                                          </p:spTgt>
                                        </p:tgtEl>
                                      </p:cBhvr>
                                    </p:animEffect>
                                    <p:anim calcmode="lin" valueType="num">
                                      <p:cBhvr>
                                        <p:cTn id="27" dur="1000" fill="hold"/>
                                        <p:tgtEl>
                                          <p:spTgt spid="116739">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16739">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16739">
                                            <p:txEl>
                                              <p:pRg st="4" end="4"/>
                                            </p:txEl>
                                          </p:spTgt>
                                        </p:tgtEl>
                                        <p:attrNameLst>
                                          <p:attrName>style.visibility</p:attrName>
                                        </p:attrNameLst>
                                      </p:cBhvr>
                                      <p:to>
                                        <p:strVal val="visible"/>
                                      </p:to>
                                    </p:set>
                                    <p:animEffect transition="in" filter="fade">
                                      <p:cBhvr>
                                        <p:cTn id="31" dur="1000"/>
                                        <p:tgtEl>
                                          <p:spTgt spid="116739">
                                            <p:txEl>
                                              <p:pRg st="4" end="4"/>
                                            </p:txEl>
                                          </p:spTgt>
                                        </p:tgtEl>
                                      </p:cBhvr>
                                    </p:animEffect>
                                    <p:anim calcmode="lin" valueType="num">
                                      <p:cBhvr>
                                        <p:cTn id="32" dur="1000" fill="hold"/>
                                        <p:tgtEl>
                                          <p:spTgt spid="116739">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1673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6739">
                                            <p:txEl>
                                              <p:pRg st="5" end="5"/>
                                            </p:txEl>
                                          </p:spTgt>
                                        </p:tgtEl>
                                        <p:attrNameLst>
                                          <p:attrName>style.visibility</p:attrName>
                                        </p:attrNameLst>
                                      </p:cBhvr>
                                      <p:to>
                                        <p:strVal val="visible"/>
                                      </p:to>
                                    </p:set>
                                    <p:animEffect transition="in" filter="fade">
                                      <p:cBhvr>
                                        <p:cTn id="38" dur="1000"/>
                                        <p:tgtEl>
                                          <p:spTgt spid="116739">
                                            <p:txEl>
                                              <p:pRg st="5" end="5"/>
                                            </p:txEl>
                                          </p:spTgt>
                                        </p:tgtEl>
                                      </p:cBhvr>
                                    </p:animEffect>
                                    <p:anim calcmode="lin" valueType="num">
                                      <p:cBhvr>
                                        <p:cTn id="39" dur="1000" fill="hold"/>
                                        <p:tgtEl>
                                          <p:spTgt spid="116739">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16739">
                                            <p:txEl>
                                              <p:pRg st="5" end="5"/>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16739">
                                            <p:txEl>
                                              <p:pRg st="6" end="6"/>
                                            </p:txEl>
                                          </p:spTgt>
                                        </p:tgtEl>
                                        <p:attrNameLst>
                                          <p:attrName>style.visibility</p:attrName>
                                        </p:attrNameLst>
                                      </p:cBhvr>
                                      <p:to>
                                        <p:strVal val="visible"/>
                                      </p:to>
                                    </p:set>
                                    <p:animEffect transition="in" filter="fade">
                                      <p:cBhvr>
                                        <p:cTn id="43" dur="1000"/>
                                        <p:tgtEl>
                                          <p:spTgt spid="116739">
                                            <p:txEl>
                                              <p:pRg st="6" end="6"/>
                                            </p:txEl>
                                          </p:spTgt>
                                        </p:tgtEl>
                                      </p:cBhvr>
                                    </p:animEffect>
                                    <p:anim calcmode="lin" valueType="num">
                                      <p:cBhvr>
                                        <p:cTn id="44" dur="1000" fill="hold"/>
                                        <p:tgtEl>
                                          <p:spTgt spid="116739">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11673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23900" y="-143648"/>
            <a:ext cx="8743950" cy="1143000"/>
          </a:xfrm>
        </p:spPr>
        <p:txBody>
          <a:bodyPr/>
          <a:lstStyle/>
          <a:p>
            <a:r>
              <a:rPr lang="en-US" dirty="0" smtClean="0">
                <a:solidFill>
                  <a:schemeClr val="tx1"/>
                </a:solidFill>
                <a:latin typeface="Arial" pitchFamily="34" charset="0"/>
              </a:rPr>
              <a:t>1.5 Bone Tissue Engineering</a:t>
            </a:r>
            <a:endParaRPr lang="en-US" dirty="0" smtClean="0">
              <a:solidFill>
                <a:schemeClr val="tx1"/>
              </a:solidFill>
              <a:latin typeface="Times" charset="0"/>
            </a:endParaRPr>
          </a:p>
        </p:txBody>
      </p:sp>
      <p:sp>
        <p:nvSpPr>
          <p:cNvPr id="5123" name="Rectangle 8"/>
          <p:cNvSpPr>
            <a:spLocks noGrp="1" noChangeArrowheads="1"/>
          </p:cNvSpPr>
          <p:nvPr>
            <p:ph type="body" sz="half" idx="1"/>
          </p:nvPr>
        </p:nvSpPr>
        <p:spPr>
          <a:xfrm>
            <a:off x="916000" y="774168"/>
            <a:ext cx="8639175" cy="2667000"/>
          </a:xfrm>
        </p:spPr>
        <p:txBody>
          <a:bodyPr/>
          <a:lstStyle/>
          <a:p>
            <a:r>
              <a:rPr lang="en-US" sz="2800" dirty="0" smtClean="0">
                <a:latin typeface="Arial" pitchFamily="34" charset="0"/>
                <a:cs typeface="Arial" pitchFamily="34" charset="0"/>
              </a:rPr>
              <a:t>Resorbable polymers</a:t>
            </a:r>
          </a:p>
          <a:p>
            <a:r>
              <a:rPr lang="en-US" sz="2800" dirty="0" smtClean="0">
                <a:latin typeface="Arial" pitchFamily="34" charset="0"/>
                <a:cs typeface="Arial" pitchFamily="34" charset="0"/>
              </a:rPr>
              <a:t>Bone progenitor (stem) cells</a:t>
            </a:r>
          </a:p>
          <a:p>
            <a:r>
              <a:rPr lang="en-US" sz="2800" dirty="0" smtClean="0">
                <a:latin typeface="Arial" pitchFamily="34" charset="0"/>
                <a:cs typeface="Arial" pitchFamily="34" charset="0"/>
              </a:rPr>
              <a:t>Growth factors</a:t>
            </a:r>
          </a:p>
          <a:p>
            <a:pPr marL="342900" lvl="1" indent="-342900">
              <a:buFontTx/>
              <a:buChar char="•"/>
            </a:pPr>
            <a:r>
              <a:rPr lang="en-US" dirty="0" smtClean="0">
                <a:latin typeface="Arial" pitchFamily="34" charset="0"/>
                <a:cs typeface="Arial" pitchFamily="34" charset="0"/>
              </a:rPr>
              <a:t>A tissue engineered implant, that fit well, might facilitate:</a:t>
            </a:r>
          </a:p>
          <a:p>
            <a:pPr marL="1200150" lvl="3" indent="-342900"/>
            <a:r>
              <a:rPr lang="en-US" dirty="0" smtClean="0">
                <a:latin typeface="Arial" pitchFamily="34" charset="0"/>
                <a:cs typeface="Arial" pitchFamily="34" charset="0"/>
              </a:rPr>
              <a:t>host incorporation of the implant</a:t>
            </a:r>
          </a:p>
          <a:p>
            <a:pPr marL="1200150" lvl="3" indent="-342900"/>
            <a:r>
              <a:rPr lang="en-US" dirty="0" smtClean="0">
                <a:latin typeface="Arial" pitchFamily="34" charset="0"/>
                <a:cs typeface="Arial" pitchFamily="34" charset="0"/>
              </a:rPr>
              <a:t>graft incorporation and closure will protect from infection </a:t>
            </a:r>
          </a:p>
          <a:p>
            <a:pPr marL="1200150" lvl="3" indent="-342900"/>
            <a:r>
              <a:rPr lang="en-US" dirty="0" smtClean="0">
                <a:latin typeface="Arial" pitchFamily="34" charset="0"/>
                <a:cs typeface="Arial" pitchFamily="34" charset="0"/>
              </a:rPr>
              <a:t>remodeling of neobone to cortical bone will protect from trauma</a:t>
            </a:r>
          </a:p>
          <a:p>
            <a:r>
              <a:rPr lang="en-US" sz="2400" dirty="0" smtClean="0">
                <a:latin typeface="Arial" pitchFamily="34" charset="0"/>
                <a:cs typeface="Arial" pitchFamily="34" charset="0"/>
              </a:rPr>
              <a:t>A tissue engineering approach is already in the clinic for post-cranial applications (e.g., vertebral fusion), however these applications do not use stem cells.</a:t>
            </a:r>
          </a:p>
          <a:p>
            <a:r>
              <a:rPr lang="en-US" sz="2400" dirty="0" smtClean="0">
                <a:latin typeface="Arial" pitchFamily="34" charset="0"/>
                <a:cs typeface="Arial" pitchFamily="34" charset="0"/>
              </a:rPr>
              <a:t>Computer Aided Design (CAD) is frequently used to prepare inert, not tissue engineered, implants that fit the complex shapes of cranial defects very well.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 calcmode="lin" valueType="num">
                                      <p:cBhvr additive="base">
                                        <p:cTn id="7" dur="500" fill="hold"/>
                                        <p:tgtEl>
                                          <p:spTgt spid="51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xEl>
                                              <p:pRg st="1" end="1"/>
                                            </p:txEl>
                                          </p:spTgt>
                                        </p:tgtEl>
                                        <p:attrNameLst>
                                          <p:attrName>style.visibility</p:attrName>
                                        </p:attrNameLst>
                                      </p:cBhvr>
                                      <p:to>
                                        <p:strVal val="visible"/>
                                      </p:to>
                                    </p:set>
                                    <p:anim calcmode="lin" valueType="num">
                                      <p:cBhvr additive="base">
                                        <p:cTn id="13" dur="500" fill="hold"/>
                                        <p:tgtEl>
                                          <p:spTgt spid="51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3">
                                            <p:txEl>
                                              <p:pRg st="2" end="2"/>
                                            </p:txEl>
                                          </p:spTgt>
                                        </p:tgtEl>
                                        <p:attrNameLst>
                                          <p:attrName>style.visibility</p:attrName>
                                        </p:attrNameLst>
                                      </p:cBhvr>
                                      <p:to>
                                        <p:strVal val="visible"/>
                                      </p:to>
                                    </p:set>
                                    <p:anim calcmode="lin" valueType="num">
                                      <p:cBhvr additive="base">
                                        <p:cTn id="19" dur="500" fill="hold"/>
                                        <p:tgtEl>
                                          <p:spTgt spid="51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3">
                                            <p:txEl>
                                              <p:pRg st="3" end="3"/>
                                            </p:txEl>
                                          </p:spTgt>
                                        </p:tgtEl>
                                        <p:attrNameLst>
                                          <p:attrName>style.visibility</p:attrName>
                                        </p:attrNameLst>
                                      </p:cBhvr>
                                      <p:to>
                                        <p:strVal val="visible"/>
                                      </p:to>
                                    </p:set>
                                    <p:anim calcmode="lin" valueType="num">
                                      <p:cBhvr additive="base">
                                        <p:cTn id="25" dur="500" fill="hold"/>
                                        <p:tgtEl>
                                          <p:spTgt spid="51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123">
                                            <p:txEl>
                                              <p:pRg st="4" end="4"/>
                                            </p:txEl>
                                          </p:spTgt>
                                        </p:tgtEl>
                                        <p:attrNameLst>
                                          <p:attrName>style.visibility</p:attrName>
                                        </p:attrNameLst>
                                      </p:cBhvr>
                                      <p:to>
                                        <p:strVal val="visible"/>
                                      </p:to>
                                    </p:set>
                                    <p:anim calcmode="lin" valueType="num">
                                      <p:cBhvr additive="base">
                                        <p:cTn id="31" dur="500" fill="hold"/>
                                        <p:tgtEl>
                                          <p:spTgt spid="512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12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123">
                                            <p:txEl>
                                              <p:pRg st="5" end="5"/>
                                            </p:txEl>
                                          </p:spTgt>
                                        </p:tgtEl>
                                        <p:attrNameLst>
                                          <p:attrName>style.visibility</p:attrName>
                                        </p:attrNameLst>
                                      </p:cBhvr>
                                      <p:to>
                                        <p:strVal val="visible"/>
                                      </p:to>
                                    </p:set>
                                    <p:anim calcmode="lin" valueType="num">
                                      <p:cBhvr additive="base">
                                        <p:cTn id="35" dur="500" fill="hold"/>
                                        <p:tgtEl>
                                          <p:spTgt spid="512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12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123">
                                            <p:txEl>
                                              <p:pRg st="6" end="6"/>
                                            </p:txEl>
                                          </p:spTgt>
                                        </p:tgtEl>
                                        <p:attrNameLst>
                                          <p:attrName>style.visibility</p:attrName>
                                        </p:attrNameLst>
                                      </p:cBhvr>
                                      <p:to>
                                        <p:strVal val="visible"/>
                                      </p:to>
                                    </p:set>
                                    <p:anim calcmode="lin" valueType="num">
                                      <p:cBhvr additive="base">
                                        <p:cTn id="39" dur="500" fill="hold"/>
                                        <p:tgtEl>
                                          <p:spTgt spid="512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12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5123">
                                            <p:txEl>
                                              <p:pRg st="7" end="7"/>
                                            </p:txEl>
                                          </p:spTgt>
                                        </p:tgtEl>
                                        <p:attrNameLst>
                                          <p:attrName>style.visibility</p:attrName>
                                        </p:attrNameLst>
                                      </p:cBhvr>
                                      <p:to>
                                        <p:strVal val="visible"/>
                                      </p:to>
                                    </p:set>
                                    <p:anim calcmode="lin" valueType="num">
                                      <p:cBhvr additive="base">
                                        <p:cTn id="45" dur="500" fill="hold"/>
                                        <p:tgtEl>
                                          <p:spTgt spid="512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12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123">
                                            <p:txEl>
                                              <p:pRg st="8" end="8"/>
                                            </p:txEl>
                                          </p:spTgt>
                                        </p:tgtEl>
                                        <p:attrNameLst>
                                          <p:attrName>style.visibility</p:attrName>
                                        </p:attrNameLst>
                                      </p:cBhvr>
                                      <p:to>
                                        <p:strVal val="visible"/>
                                      </p:to>
                                    </p:set>
                                    <p:anim calcmode="lin" valueType="num">
                                      <p:cBhvr additive="base">
                                        <p:cTn id="51" dur="500" fill="hold"/>
                                        <p:tgtEl>
                                          <p:spTgt spid="512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12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93750" y="203200"/>
            <a:ext cx="8743950" cy="1143000"/>
          </a:xfrm>
          <a:noFill/>
        </p:spPr>
        <p:txBody>
          <a:bodyPr/>
          <a:lstStyle/>
          <a:p>
            <a:r>
              <a:rPr lang="en-US" dirty="0" smtClean="0">
                <a:solidFill>
                  <a:schemeClr val="tx1"/>
                </a:solidFill>
                <a:latin typeface="Arial" pitchFamily="34" charset="0"/>
              </a:rPr>
              <a:t>Overview</a:t>
            </a:r>
          </a:p>
        </p:txBody>
      </p:sp>
      <p:sp>
        <p:nvSpPr>
          <p:cNvPr id="7171" name="Rectangle 3"/>
          <p:cNvSpPr>
            <a:spLocks noGrp="1" noChangeArrowheads="1"/>
          </p:cNvSpPr>
          <p:nvPr>
            <p:ph type="body" idx="1"/>
          </p:nvPr>
        </p:nvSpPr>
        <p:spPr>
          <a:xfrm>
            <a:off x="800100" y="2095500"/>
            <a:ext cx="8915400" cy="3048000"/>
          </a:xfrm>
          <a:noFill/>
        </p:spPr>
        <p:txBody>
          <a:bodyPr/>
          <a:lstStyle/>
          <a:p>
            <a:r>
              <a:rPr lang="en-US" sz="2800" dirty="0" smtClean="0">
                <a:latin typeface="Times" charset="0"/>
              </a:rPr>
              <a:t>I	Clinical Problem: Large Cranial Defects</a:t>
            </a:r>
          </a:p>
          <a:p>
            <a:r>
              <a:rPr lang="en-US" sz="2800" i="1" dirty="0" smtClean="0">
                <a:solidFill>
                  <a:srgbClr val="00B0F0"/>
                </a:solidFill>
                <a:latin typeface="Times" charset="0"/>
              </a:rPr>
              <a:t>II	Cranial Implant Computer Aided Design (CAD)</a:t>
            </a:r>
          </a:p>
          <a:p>
            <a:r>
              <a:rPr lang="en-US" sz="2800" dirty="0" smtClean="0">
                <a:latin typeface="Times" charset="0"/>
              </a:rPr>
              <a:t>III	Light-based polymerization of PPF Scaffolds</a:t>
            </a:r>
          </a:p>
          <a:p>
            <a:r>
              <a:rPr lang="en-US" sz="2800" dirty="0" smtClean="0">
                <a:latin typeface="Times" charset="0"/>
              </a:rPr>
              <a:t>IV	Initiators, Dyes, Biologics, Crystals, and Solvents</a:t>
            </a:r>
          </a:p>
          <a:p>
            <a:r>
              <a:rPr lang="en-US" sz="2800" dirty="0" smtClean="0">
                <a:latin typeface="Times" charset="0"/>
              </a:rPr>
              <a:t>V	Discussion</a:t>
            </a:r>
          </a:p>
          <a:p>
            <a:endParaRPr lang="en-US" sz="2800" dirty="0" smtClean="0">
              <a:latin typeface="Times" charset="0"/>
            </a:endParaRPr>
          </a:p>
        </p:txBody>
      </p:sp>
      <p:sp>
        <p:nvSpPr>
          <p:cNvPr id="7" name="Rectangle 5"/>
          <p:cNvSpPr>
            <a:spLocks noChangeArrowheads="1"/>
          </p:cNvSpPr>
          <p:nvPr/>
        </p:nvSpPr>
        <p:spPr bwMode="auto">
          <a:xfrm>
            <a:off x="8249629" y="6378979"/>
            <a:ext cx="1917545" cy="400752"/>
          </a:xfrm>
          <a:prstGeom prst="rect">
            <a:avLst/>
          </a:prstGeom>
          <a:noFill/>
          <a:ln w="9525">
            <a:noFill/>
            <a:miter lim="800000"/>
            <a:headEnd/>
            <a:tailEnd/>
          </a:ln>
        </p:spPr>
        <p:txBody>
          <a:bodyPr wrap="square" lIns="92075" tIns="46038" rIns="92075" bIns="46038">
            <a:spAutoFit/>
          </a:bodyPr>
          <a:lstStyle/>
          <a:p>
            <a:r>
              <a:rPr lang="en-US" sz="2000" dirty="0" smtClean="0">
                <a:latin typeface="Book Antiqua" pitchFamily="18" charset="0"/>
              </a:rPr>
              <a:t>October 4, 2013</a:t>
            </a:r>
            <a:endParaRPr lang="en-US" dirty="0">
              <a:latin typeface="Book Antiqua"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54" b="58852"/>
          <a:stretch/>
        </p:blipFill>
        <p:spPr>
          <a:xfrm>
            <a:off x="6497030" y="5201323"/>
            <a:ext cx="3722016" cy="1159588"/>
          </a:xfrm>
          <a:prstGeom prst="rect">
            <a:avLst/>
          </a:prstGeom>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914" y="5148130"/>
            <a:ext cx="3890435" cy="153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7291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762000" y="196850"/>
            <a:ext cx="8743950" cy="1143000"/>
          </a:xfrm>
          <a:noFill/>
        </p:spPr>
        <p:txBody>
          <a:bodyPr/>
          <a:lstStyle/>
          <a:p>
            <a:r>
              <a:rPr lang="en-US" altLang="ko-KR" dirty="0" smtClean="0">
                <a:solidFill>
                  <a:schemeClr val="tx1"/>
                </a:solidFill>
                <a:latin typeface="Arial" pitchFamily="34" charset="0"/>
                <a:ea typeface="Gulim" pitchFamily="34" charset="-127"/>
              </a:rPr>
              <a:t>2.1 Bottom-up CAD</a:t>
            </a:r>
            <a:endParaRPr lang="en-US" dirty="0" smtClean="0">
              <a:solidFill>
                <a:schemeClr val="tx1"/>
              </a:solidFill>
              <a:latin typeface="Arial" pitchFamily="34" charset="0"/>
            </a:endParaRPr>
          </a:p>
        </p:txBody>
      </p:sp>
      <p:sp>
        <p:nvSpPr>
          <p:cNvPr id="1028" name="Rectangle 3"/>
          <p:cNvSpPr>
            <a:spLocks noGrp="1" noChangeArrowheads="1"/>
          </p:cNvSpPr>
          <p:nvPr>
            <p:ph type="body" idx="1"/>
          </p:nvPr>
        </p:nvSpPr>
        <p:spPr>
          <a:xfrm>
            <a:off x="209550" y="1473200"/>
            <a:ext cx="6543675" cy="3698875"/>
          </a:xfrm>
          <a:noFill/>
        </p:spPr>
        <p:txBody>
          <a:bodyPr/>
          <a:lstStyle/>
          <a:p>
            <a:pPr marL="450850" indent="-450850"/>
            <a:r>
              <a:rPr lang="en-US" altLang="ko-KR" b="1" dirty="0" smtClean="0">
                <a:latin typeface="Arial" pitchFamily="34" charset="0"/>
                <a:ea typeface="Gulim" pitchFamily="34" charset="-127"/>
              </a:rPr>
              <a:t>Bottom-up design approach</a:t>
            </a:r>
          </a:p>
          <a:p>
            <a:pPr marL="450850" indent="-450850"/>
            <a:endParaRPr lang="en-US" sz="3600" b="1" dirty="0" smtClean="0">
              <a:latin typeface="Times" charset="0"/>
            </a:endParaRPr>
          </a:p>
        </p:txBody>
      </p:sp>
      <p:sp>
        <p:nvSpPr>
          <p:cNvPr id="1029" name="Rectangle 4"/>
          <p:cNvSpPr>
            <a:spLocks noChangeArrowheads="1"/>
          </p:cNvSpPr>
          <p:nvPr/>
        </p:nvSpPr>
        <p:spPr bwMode="auto">
          <a:xfrm>
            <a:off x="2776538" y="2219325"/>
            <a:ext cx="10287000" cy="0"/>
          </a:xfrm>
          <a:prstGeom prst="rect">
            <a:avLst/>
          </a:prstGeom>
          <a:noFill/>
          <a:ln w="12699">
            <a:noFill/>
            <a:miter lim="800000"/>
            <a:headEnd type="none" w="sm" len="sm"/>
            <a:tailEnd type="none" w="sm" len="sm"/>
          </a:ln>
        </p:spPr>
        <p:txBody>
          <a:bodyPr>
            <a:spAutoFit/>
          </a:bodyPr>
          <a:lstStyle/>
          <a:p>
            <a:endParaRPr lang="en-US" dirty="0"/>
          </a:p>
        </p:txBody>
      </p:sp>
      <p:graphicFrame>
        <p:nvGraphicFramePr>
          <p:cNvPr id="73733" name="Object 5">
            <a:hlinkClick r:id="" action="ppaction://hlinkshowjump?jump=nextslide" highlightClick="1"/>
          </p:cNvPr>
          <p:cNvGraphicFramePr>
            <a:graphicFrameLocks noChangeAspect="1"/>
          </p:cNvGraphicFramePr>
          <p:nvPr/>
        </p:nvGraphicFramePr>
        <p:xfrm>
          <a:off x="793750" y="2095500"/>
          <a:ext cx="8867775" cy="4532313"/>
        </p:xfrm>
        <a:graphic>
          <a:graphicData uri="http://schemas.openxmlformats.org/presentationml/2006/ole">
            <mc:AlternateContent xmlns:mc="http://schemas.openxmlformats.org/markup-compatibility/2006">
              <mc:Choice xmlns:v="urn:schemas-microsoft-com:vml" Requires="v">
                <p:oleObj spid="_x0000_s1043" r:id="rId4" imgW="6213348" imgH="3172968" progId="">
                  <p:embed/>
                </p:oleObj>
              </mc:Choice>
              <mc:Fallback>
                <p:oleObj r:id="rId4" imgW="6213348" imgH="3172968" progId="">
                  <p:embed/>
                  <p:pic>
                    <p:nvPicPr>
                      <p:cNvPr id="0" name="Object 5"/>
                      <p:cNvPicPr>
                        <a:picLocks noChangeAspect="1" noChangeArrowheads="1"/>
                      </p:cNvPicPr>
                      <p:nvPr/>
                    </p:nvPicPr>
                    <p:blipFill>
                      <a:blip r:embed="rId5">
                        <a:lum bright="-36000" contrast="48000"/>
                        <a:extLst>
                          <a:ext uri="{28A0092B-C50C-407E-A947-70E740481C1C}">
                            <a14:useLocalDpi xmlns:a14="http://schemas.microsoft.com/office/drawing/2010/main" val="0"/>
                          </a:ext>
                        </a:extLst>
                      </a:blip>
                      <a:srcRect/>
                      <a:stretch>
                        <a:fillRect/>
                      </a:stretch>
                    </p:blipFill>
                    <p:spPr bwMode="auto">
                      <a:xfrm>
                        <a:off x="793750" y="2095500"/>
                        <a:ext cx="8867775" cy="4532313"/>
                      </a:xfrm>
                      <a:prstGeom prst="rect">
                        <a:avLst/>
                      </a:prstGeom>
                      <a:solidFill>
                        <a:schemeClr val="bg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733"/>
                                        </p:tgtEl>
                                        <p:attrNameLst>
                                          <p:attrName>style.visibility</p:attrName>
                                        </p:attrNameLst>
                                      </p:cBhvr>
                                      <p:to>
                                        <p:strVal val="visible"/>
                                      </p:to>
                                    </p:set>
                                    <p:anim calcmode="lin" valueType="num">
                                      <p:cBhvr additive="base">
                                        <p:cTn id="7" dur="500" fill="hold"/>
                                        <p:tgtEl>
                                          <p:spTgt spid="73733"/>
                                        </p:tgtEl>
                                        <p:attrNameLst>
                                          <p:attrName>ppt_x</p:attrName>
                                        </p:attrNameLst>
                                      </p:cBhvr>
                                      <p:tavLst>
                                        <p:tav tm="0">
                                          <p:val>
                                            <p:strVal val="0-#ppt_w/2"/>
                                          </p:val>
                                        </p:tav>
                                        <p:tav tm="100000">
                                          <p:val>
                                            <p:strVal val="#ppt_x"/>
                                          </p:val>
                                        </p:tav>
                                      </p:tavLst>
                                    </p:anim>
                                    <p:anim calcmode="lin" valueType="num">
                                      <p:cBhvr additive="base">
                                        <p:cTn id="8" dur="500" fill="hold"/>
                                        <p:tgtEl>
                                          <p:spTgt spid="737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0" y="0"/>
            <a:ext cx="10287000" cy="1143000"/>
          </a:xfrm>
        </p:spPr>
        <p:txBody>
          <a:bodyPr/>
          <a:lstStyle/>
          <a:p>
            <a:r>
              <a:rPr lang="en-US" dirty="0" smtClean="0">
                <a:solidFill>
                  <a:schemeClr val="tx1"/>
                </a:solidFill>
                <a:latin typeface="Arial" pitchFamily="34" charset="0"/>
              </a:rPr>
              <a:t>2.2 Top Down Cranial CAD</a:t>
            </a:r>
            <a:endParaRPr lang="en-US" sz="3200" dirty="0" smtClean="0">
              <a:solidFill>
                <a:schemeClr val="tx1"/>
              </a:solidFill>
            </a:endParaRPr>
          </a:p>
        </p:txBody>
      </p:sp>
      <p:graphicFrame>
        <p:nvGraphicFramePr>
          <p:cNvPr id="2050" name="Object 3"/>
          <p:cNvGraphicFramePr>
            <a:graphicFrameLocks noChangeAspect="1"/>
          </p:cNvGraphicFramePr>
          <p:nvPr/>
        </p:nvGraphicFramePr>
        <p:xfrm>
          <a:off x="4724400" y="933450"/>
          <a:ext cx="5494338" cy="5924550"/>
        </p:xfrm>
        <a:graphic>
          <a:graphicData uri="http://schemas.openxmlformats.org/presentationml/2006/ole">
            <mc:AlternateContent xmlns:mc="http://schemas.openxmlformats.org/markup-compatibility/2006">
              <mc:Choice xmlns:v="urn:schemas-microsoft-com:vml" Requires="v">
                <p:oleObj spid="_x0000_s2084" name="Visio" r:id="rId4" imgW="5443115" imgH="7844784" progId="">
                  <p:embed/>
                </p:oleObj>
              </mc:Choice>
              <mc:Fallback>
                <p:oleObj name="Visio" r:id="rId4" imgW="5443115" imgH="7844784" progId="">
                  <p:embed/>
                  <p:pic>
                    <p:nvPicPr>
                      <p:cNvPr id="0" name="Object 3"/>
                      <p:cNvPicPr>
                        <a:picLocks noChangeAspect="1" noChangeArrowheads="1"/>
                      </p:cNvPicPr>
                      <p:nvPr/>
                    </p:nvPicPr>
                    <p:blipFill>
                      <a:blip r:embed="rId5">
                        <a:lum bright="-30000" contrast="36000"/>
                        <a:extLst>
                          <a:ext uri="{28A0092B-C50C-407E-A947-70E740481C1C}">
                            <a14:useLocalDpi xmlns:a14="http://schemas.microsoft.com/office/drawing/2010/main" val="0"/>
                          </a:ext>
                        </a:extLst>
                      </a:blip>
                      <a:srcRect r="-33598"/>
                      <a:stretch>
                        <a:fillRect/>
                      </a:stretch>
                    </p:blipFill>
                    <p:spPr bwMode="auto">
                      <a:xfrm>
                        <a:off x="4724400" y="933450"/>
                        <a:ext cx="5494338" cy="5924550"/>
                      </a:xfrm>
                      <a:prstGeom prst="rect">
                        <a:avLst/>
                      </a:prstGeom>
                      <a:solidFill>
                        <a:schemeClr val="bg1"/>
                      </a:solidFill>
                    </p:spPr>
                  </p:pic>
                </p:oleObj>
              </mc:Fallback>
            </mc:AlternateContent>
          </a:graphicData>
        </a:graphic>
      </p:graphicFrame>
      <p:graphicFrame>
        <p:nvGraphicFramePr>
          <p:cNvPr id="75780" name="Object 4"/>
          <p:cNvGraphicFramePr>
            <a:graphicFrameLocks noChangeAspect="1"/>
          </p:cNvGraphicFramePr>
          <p:nvPr/>
        </p:nvGraphicFramePr>
        <p:xfrm>
          <a:off x="8534400" y="1219200"/>
          <a:ext cx="1446213" cy="5410200"/>
        </p:xfrm>
        <a:graphic>
          <a:graphicData uri="http://schemas.openxmlformats.org/presentationml/2006/ole">
            <mc:AlternateContent xmlns:mc="http://schemas.openxmlformats.org/markup-compatibility/2006">
              <mc:Choice xmlns:v="urn:schemas-microsoft-com:vml" Requires="v">
                <p:oleObj spid="_x0000_s2085" name="Visio" r:id="rId6" imgW="1403162" imgH="5245269" progId="">
                  <p:embed/>
                </p:oleObj>
              </mc:Choice>
              <mc:Fallback>
                <p:oleObj name="Visio" r:id="rId6" imgW="1403162" imgH="5245269" progId="">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4400" y="1219200"/>
                        <a:ext cx="1446213"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781" name="Rectangle 5"/>
          <p:cNvSpPr>
            <a:spLocks noGrp="1" noChangeArrowheads="1"/>
          </p:cNvSpPr>
          <p:nvPr>
            <p:ph type="body" idx="1"/>
          </p:nvPr>
        </p:nvSpPr>
        <p:spPr>
          <a:xfrm>
            <a:off x="282575" y="1600200"/>
            <a:ext cx="4365625" cy="4572000"/>
          </a:xfrm>
        </p:spPr>
        <p:txBody>
          <a:bodyPr/>
          <a:lstStyle/>
          <a:p>
            <a:pPr marL="914400" lvl="1" indent="-457200">
              <a:spcAft>
                <a:spcPct val="50000"/>
              </a:spcAft>
              <a:buFontTx/>
              <a:buAutoNum type="circleNumDbPlain"/>
            </a:pPr>
            <a:r>
              <a:rPr lang="en-US" altLang="ko-KR" sz="2000" dirty="0" smtClean="0">
                <a:latin typeface="Arial" pitchFamily="34" charset="0"/>
                <a:ea typeface="Gulim" pitchFamily="34" charset="-127"/>
              </a:rPr>
              <a:t>Accurate cranial defect margin detection.</a:t>
            </a:r>
          </a:p>
          <a:p>
            <a:pPr marL="914400" lvl="1" indent="-457200">
              <a:spcAft>
                <a:spcPct val="50000"/>
              </a:spcAft>
              <a:buFontTx/>
              <a:buAutoNum type="circleNumDbPlain"/>
            </a:pPr>
            <a:r>
              <a:rPr lang="en-US" altLang="ko-KR" sz="2000" dirty="0" smtClean="0">
                <a:latin typeface="Arial" pitchFamily="34" charset="0"/>
                <a:ea typeface="Gulim" pitchFamily="34" charset="-127"/>
              </a:rPr>
              <a:t>Interpolation of skull surface template into cranial defect.</a:t>
            </a:r>
          </a:p>
          <a:p>
            <a:pPr marL="914400" lvl="1" indent="-457200">
              <a:spcAft>
                <a:spcPct val="50000"/>
              </a:spcAft>
              <a:buFontTx/>
              <a:buAutoNum type="circleNumDbPlain"/>
            </a:pPr>
            <a:r>
              <a:rPr lang="en-US" altLang="ko-KR" sz="2000" dirty="0" smtClean="0">
                <a:latin typeface="Arial" pitchFamily="34" charset="0"/>
                <a:ea typeface="Gulim" pitchFamily="34" charset="-127"/>
              </a:rPr>
              <a:t>Implant surface smoothing if right-left mirrored template.</a:t>
            </a:r>
          </a:p>
          <a:p>
            <a:pPr marL="914400" lvl="1" indent="-457200">
              <a:spcAft>
                <a:spcPct val="50000"/>
              </a:spcAft>
              <a:buFontTx/>
              <a:buAutoNum type="circleNumDbPlain"/>
            </a:pPr>
            <a:r>
              <a:rPr lang="en-US" altLang="ko-KR" sz="2000" dirty="0" smtClean="0">
                <a:latin typeface="Arial" pitchFamily="34" charset="0"/>
                <a:ea typeface="Gulim" pitchFamily="34" charset="-127"/>
              </a:rPr>
              <a:t>Partitioning of implant surface from skull template.</a:t>
            </a:r>
          </a:p>
          <a:p>
            <a:pPr marL="914400" lvl="1" indent="-457200">
              <a:spcAft>
                <a:spcPct val="50000"/>
              </a:spcAft>
              <a:buFontTx/>
              <a:buAutoNum type="circleNumDbPlain"/>
            </a:pPr>
            <a:r>
              <a:rPr lang="en-US" altLang="ko-KR" sz="2000" dirty="0" smtClean="0">
                <a:latin typeface="Arial" pitchFamily="34" charset="0"/>
                <a:ea typeface="Gulim" pitchFamily="34" charset="-127"/>
              </a:rPr>
              <a:t>Prosthetic edge and surface fit validation prior to fabrication.</a:t>
            </a:r>
            <a:endParaRPr lang="en-US" sz="2000" dirty="0" smtClean="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5780"/>
                                        </p:tgtEl>
                                        <p:attrNameLst>
                                          <p:attrName>style.visibility</p:attrName>
                                        </p:attrNameLst>
                                      </p:cBhvr>
                                      <p:to>
                                        <p:strVal val="visible"/>
                                      </p:to>
                                    </p:set>
                                    <p:anim calcmode="lin" valueType="num">
                                      <p:cBhvr additive="base">
                                        <p:cTn id="7" dur="500" fill="hold"/>
                                        <p:tgtEl>
                                          <p:spTgt spid="75780"/>
                                        </p:tgtEl>
                                        <p:attrNameLst>
                                          <p:attrName>ppt_x</p:attrName>
                                        </p:attrNameLst>
                                      </p:cBhvr>
                                      <p:tavLst>
                                        <p:tav tm="0">
                                          <p:val>
                                            <p:strVal val="#ppt_x"/>
                                          </p:val>
                                        </p:tav>
                                        <p:tav tm="100000">
                                          <p:val>
                                            <p:strVal val="#ppt_x"/>
                                          </p:val>
                                        </p:tav>
                                      </p:tavLst>
                                    </p:anim>
                                    <p:anim calcmode="lin" valueType="num">
                                      <p:cBhvr additive="base">
                                        <p:cTn id="8" dur="500" fill="hold"/>
                                        <p:tgtEl>
                                          <p:spTgt spid="7578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5781">
                                            <p:txEl>
                                              <p:pRg st="0" end="0"/>
                                            </p:txEl>
                                          </p:spTgt>
                                        </p:tgtEl>
                                        <p:attrNameLst>
                                          <p:attrName>style.visibility</p:attrName>
                                        </p:attrNameLst>
                                      </p:cBhvr>
                                      <p:to>
                                        <p:strVal val="visible"/>
                                      </p:to>
                                    </p:set>
                                    <p:anim calcmode="lin" valueType="num">
                                      <p:cBhvr additive="base">
                                        <p:cTn id="13" dur="500" fill="hold"/>
                                        <p:tgtEl>
                                          <p:spTgt spid="7578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57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5781">
                                            <p:txEl>
                                              <p:pRg st="1" end="1"/>
                                            </p:txEl>
                                          </p:spTgt>
                                        </p:tgtEl>
                                        <p:attrNameLst>
                                          <p:attrName>style.visibility</p:attrName>
                                        </p:attrNameLst>
                                      </p:cBhvr>
                                      <p:to>
                                        <p:strVal val="visible"/>
                                      </p:to>
                                    </p:set>
                                    <p:anim calcmode="lin" valueType="num">
                                      <p:cBhvr additive="base">
                                        <p:cTn id="19" dur="500" fill="hold"/>
                                        <p:tgtEl>
                                          <p:spTgt spid="75781">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7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5781">
                                            <p:txEl>
                                              <p:pRg st="2" end="2"/>
                                            </p:txEl>
                                          </p:spTgt>
                                        </p:tgtEl>
                                        <p:attrNameLst>
                                          <p:attrName>style.visibility</p:attrName>
                                        </p:attrNameLst>
                                      </p:cBhvr>
                                      <p:to>
                                        <p:strVal val="visible"/>
                                      </p:to>
                                    </p:set>
                                    <p:anim calcmode="lin" valueType="num">
                                      <p:cBhvr additive="base">
                                        <p:cTn id="25" dur="500" fill="hold"/>
                                        <p:tgtEl>
                                          <p:spTgt spid="75781">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7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5781">
                                            <p:txEl>
                                              <p:pRg st="3" end="3"/>
                                            </p:txEl>
                                          </p:spTgt>
                                        </p:tgtEl>
                                        <p:attrNameLst>
                                          <p:attrName>style.visibility</p:attrName>
                                        </p:attrNameLst>
                                      </p:cBhvr>
                                      <p:to>
                                        <p:strVal val="visible"/>
                                      </p:to>
                                    </p:set>
                                    <p:anim calcmode="lin" valueType="num">
                                      <p:cBhvr additive="base">
                                        <p:cTn id="31" dur="500" fill="hold"/>
                                        <p:tgtEl>
                                          <p:spTgt spid="75781">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578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5781">
                                            <p:txEl>
                                              <p:pRg st="4" end="4"/>
                                            </p:txEl>
                                          </p:spTgt>
                                        </p:tgtEl>
                                        <p:attrNameLst>
                                          <p:attrName>style.visibility</p:attrName>
                                        </p:attrNameLst>
                                      </p:cBhvr>
                                      <p:to>
                                        <p:strVal val="visible"/>
                                      </p:to>
                                    </p:set>
                                    <p:anim calcmode="lin" valueType="num">
                                      <p:cBhvr additive="base">
                                        <p:cTn id="37" dur="500" fill="hold"/>
                                        <p:tgtEl>
                                          <p:spTgt spid="75781">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578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0" y="339725"/>
            <a:ext cx="10287000" cy="1143000"/>
          </a:xfrm>
          <a:prstGeom prst="rect">
            <a:avLst/>
          </a:prstGeom>
          <a:noFill/>
          <a:ln w="9525">
            <a:noFill/>
            <a:miter lim="800000"/>
            <a:headEnd/>
            <a:tailEnd/>
          </a:ln>
        </p:spPr>
        <p:txBody>
          <a:bodyPr lIns="92075" tIns="46038" rIns="92075" bIns="46038" anchor="ctr"/>
          <a:lstStyle/>
          <a:p>
            <a:pPr algn="ctr"/>
            <a:r>
              <a:rPr kumimoji="1" lang="en-US" altLang="ko-KR" sz="4000" dirty="0">
                <a:latin typeface="Arial" pitchFamily="34" charset="0"/>
                <a:ea typeface="Gulim" pitchFamily="34" charset="-127"/>
              </a:rPr>
              <a:t>2.3 Unilateral and Bilateral Cranial Defect Skull Templates</a:t>
            </a:r>
            <a:endParaRPr lang="en-US" sz="4000" dirty="0">
              <a:latin typeface="Arial" pitchFamily="34" charset="0"/>
            </a:endParaRPr>
          </a:p>
        </p:txBody>
      </p:sp>
      <p:sp>
        <p:nvSpPr>
          <p:cNvPr id="14339" name="Rectangle 5"/>
          <p:cNvSpPr>
            <a:spLocks noChangeArrowheads="1"/>
          </p:cNvSpPr>
          <p:nvPr/>
        </p:nvSpPr>
        <p:spPr bwMode="auto">
          <a:xfrm>
            <a:off x="1438275" y="5799138"/>
            <a:ext cx="3743325" cy="287337"/>
          </a:xfrm>
          <a:prstGeom prst="rect">
            <a:avLst/>
          </a:prstGeom>
          <a:noFill/>
          <a:ln w="9525">
            <a:noFill/>
            <a:miter lim="800000"/>
            <a:headEnd/>
            <a:tailEnd/>
          </a:ln>
        </p:spPr>
        <p:txBody>
          <a:bodyPr anchor="ctr"/>
          <a:lstStyle/>
          <a:p>
            <a:pPr algn="ctr"/>
            <a:r>
              <a:rPr lang="en-US" altLang="ko-KR" dirty="0">
                <a:latin typeface="Arial" pitchFamily="34" charset="0"/>
                <a:ea typeface="Gulim" pitchFamily="34" charset="-127"/>
              </a:rPr>
              <a:t>Left-Right Mirrored Skull Template (Unilateral)</a:t>
            </a:r>
          </a:p>
        </p:txBody>
      </p:sp>
      <p:sp>
        <p:nvSpPr>
          <p:cNvPr id="14340" name="Rectangle 6"/>
          <p:cNvSpPr>
            <a:spLocks noChangeArrowheads="1"/>
          </p:cNvSpPr>
          <p:nvPr/>
        </p:nvSpPr>
        <p:spPr bwMode="auto">
          <a:xfrm>
            <a:off x="5183188" y="5799138"/>
            <a:ext cx="3743325" cy="287337"/>
          </a:xfrm>
          <a:prstGeom prst="rect">
            <a:avLst/>
          </a:prstGeom>
          <a:noFill/>
          <a:ln w="9525">
            <a:noFill/>
            <a:miter lim="800000"/>
            <a:headEnd/>
            <a:tailEnd/>
          </a:ln>
        </p:spPr>
        <p:txBody>
          <a:bodyPr anchor="ctr"/>
          <a:lstStyle/>
          <a:p>
            <a:pPr algn="ctr"/>
            <a:r>
              <a:rPr lang="en-US" altLang="ko-KR" dirty="0">
                <a:latin typeface="Arial" pitchFamily="34" charset="0"/>
                <a:ea typeface="Gulim" pitchFamily="34" charset="-127"/>
              </a:rPr>
              <a:t>Average Skull Template (Bilateral)</a:t>
            </a:r>
          </a:p>
        </p:txBody>
      </p:sp>
      <p:pic>
        <p:nvPicPr>
          <p:cNvPr id="14341" name="Picture 3" descr="mirroredSkull"/>
          <p:cNvPicPr>
            <a:picLocks noChangeAspect="1" noChangeArrowheads="1"/>
          </p:cNvPicPr>
          <p:nvPr/>
        </p:nvPicPr>
        <p:blipFill>
          <a:blip r:embed="rId3" cstate="print">
            <a:lum bright="24000" contrast="-42000"/>
          </a:blip>
          <a:srcRect/>
          <a:stretch>
            <a:fillRect/>
          </a:stretch>
        </p:blipFill>
        <p:spPr bwMode="auto">
          <a:xfrm>
            <a:off x="1257300" y="1631950"/>
            <a:ext cx="3810000" cy="3956050"/>
          </a:xfrm>
          <a:prstGeom prst="rect">
            <a:avLst/>
          </a:prstGeom>
          <a:noFill/>
          <a:ln w="9525">
            <a:noFill/>
            <a:miter lim="800000"/>
            <a:headEnd/>
            <a:tailEnd/>
          </a:ln>
        </p:spPr>
      </p:pic>
      <p:pic>
        <p:nvPicPr>
          <p:cNvPr id="14342" name="Picture 4" descr="averageSkull copy"/>
          <p:cNvPicPr>
            <a:picLocks noChangeAspect="1" noChangeArrowheads="1"/>
          </p:cNvPicPr>
          <p:nvPr/>
        </p:nvPicPr>
        <p:blipFill>
          <a:blip r:embed="rId4" cstate="print">
            <a:lum bright="-6000" contrast="42000"/>
          </a:blip>
          <a:srcRect/>
          <a:stretch>
            <a:fillRect/>
          </a:stretch>
        </p:blipFill>
        <p:spPr bwMode="auto">
          <a:xfrm>
            <a:off x="5219700" y="1631950"/>
            <a:ext cx="3810000" cy="3954463"/>
          </a:xfrm>
          <a:prstGeom prst="rect">
            <a:avLst/>
          </a:prstGeom>
          <a:noFill/>
          <a:ln w="9525">
            <a:noFill/>
            <a:miter lim="800000"/>
            <a:headEnd/>
            <a:tailEnd/>
          </a:ln>
        </p:spPr>
      </p:pic>
      <p:sp>
        <p:nvSpPr>
          <p:cNvPr id="14343" name="TextBox 8"/>
          <p:cNvSpPr txBox="1">
            <a:spLocks noChangeArrowheads="1"/>
          </p:cNvSpPr>
          <p:nvPr/>
        </p:nvSpPr>
        <p:spPr bwMode="auto">
          <a:xfrm>
            <a:off x="0" y="6581775"/>
            <a:ext cx="9475788" cy="276225"/>
          </a:xfrm>
          <a:prstGeom prst="rect">
            <a:avLst/>
          </a:prstGeom>
          <a:noFill/>
          <a:ln w="9525">
            <a:noFill/>
            <a:miter lim="800000"/>
            <a:headEnd/>
            <a:tailEnd/>
          </a:ln>
        </p:spPr>
        <p:txBody>
          <a:bodyPr>
            <a:spAutoFit/>
          </a:bodyPr>
          <a:lstStyle/>
          <a:p>
            <a:r>
              <a:rPr lang="en-US" sz="1200" dirty="0"/>
              <a:t>Dean D, Min K-J, Bond A: Computer Aided Design of Pre-fabricated Cranial Plates. J. Craniofacial Surgery, 14:819-832, 2003.</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838200" y="228600"/>
            <a:ext cx="8743950" cy="1143000"/>
          </a:xfrm>
          <a:prstGeom prst="rect">
            <a:avLst/>
          </a:prstGeom>
          <a:noFill/>
          <a:ln w="9525">
            <a:noFill/>
            <a:miter lim="800000"/>
            <a:headEnd/>
            <a:tailEnd/>
          </a:ln>
        </p:spPr>
        <p:txBody>
          <a:bodyPr lIns="92075" tIns="46038" rIns="92075" bIns="46038" anchor="ctr"/>
          <a:lstStyle/>
          <a:p>
            <a:pPr algn="ctr"/>
            <a:endParaRPr lang="en-US" sz="4400" dirty="0">
              <a:solidFill>
                <a:srgbClr val="66FF33"/>
              </a:solidFill>
              <a:latin typeface="Arial" pitchFamily="34" charset="0"/>
            </a:endParaRPr>
          </a:p>
        </p:txBody>
      </p:sp>
      <p:sp>
        <p:nvSpPr>
          <p:cNvPr id="15363" name="Rectangle 3"/>
          <p:cNvSpPr>
            <a:spLocks noChangeArrowheads="1"/>
          </p:cNvSpPr>
          <p:nvPr/>
        </p:nvSpPr>
        <p:spPr bwMode="auto">
          <a:xfrm>
            <a:off x="609600" y="1371600"/>
            <a:ext cx="9048750" cy="5181600"/>
          </a:xfrm>
          <a:prstGeom prst="rect">
            <a:avLst/>
          </a:prstGeom>
          <a:noFill/>
          <a:ln w="9525">
            <a:noFill/>
            <a:miter lim="800000"/>
            <a:headEnd/>
            <a:tailEnd/>
          </a:ln>
        </p:spPr>
        <p:txBody>
          <a:bodyPr lIns="92075" tIns="46038" rIns="92075" bIns="46038" anchor="ctr"/>
          <a:lstStyle/>
          <a:p>
            <a:pPr algn="ctr"/>
            <a:endParaRPr lang="en-US" sz="1400" dirty="0">
              <a:solidFill>
                <a:srgbClr val="FFFF66"/>
              </a:solidFill>
            </a:endParaRPr>
          </a:p>
        </p:txBody>
      </p:sp>
      <p:sp>
        <p:nvSpPr>
          <p:cNvPr id="15364" name="Rectangle 4"/>
          <p:cNvSpPr>
            <a:spLocks noGrp="1" noChangeArrowheads="1"/>
          </p:cNvSpPr>
          <p:nvPr>
            <p:ph type="title"/>
          </p:nvPr>
        </p:nvSpPr>
        <p:spPr>
          <a:xfrm>
            <a:off x="0" y="136525"/>
            <a:ext cx="10287000" cy="1143000"/>
          </a:xfrm>
        </p:spPr>
        <p:txBody>
          <a:bodyPr/>
          <a:lstStyle/>
          <a:p>
            <a:r>
              <a:rPr lang="en-US" sz="4000" dirty="0" smtClean="0">
                <a:solidFill>
                  <a:schemeClr val="tx1"/>
                </a:solidFill>
                <a:latin typeface="Arial" pitchFamily="34" charset="0"/>
              </a:rPr>
              <a:t>2.4 </a:t>
            </a:r>
            <a:r>
              <a:rPr lang="en-US" altLang="ko-KR" sz="4000" dirty="0" smtClean="0">
                <a:solidFill>
                  <a:schemeClr val="tx1"/>
                </a:solidFill>
                <a:latin typeface="Arial" pitchFamily="34" charset="0"/>
                <a:ea typeface="Gulim" pitchFamily="34" charset="-127"/>
              </a:rPr>
              <a:t>Cranial Implant Seating and Cosmesis</a:t>
            </a:r>
            <a:endParaRPr lang="en-US" sz="4000" dirty="0" smtClean="0">
              <a:solidFill>
                <a:schemeClr val="tx1"/>
              </a:solidFill>
              <a:latin typeface="Arial" pitchFamily="34" charset="0"/>
            </a:endParaRPr>
          </a:p>
        </p:txBody>
      </p:sp>
      <p:pic>
        <p:nvPicPr>
          <p:cNvPr id="15365" name="Picture 5" descr="AllSpecimen"/>
          <p:cNvPicPr>
            <a:picLocks noChangeAspect="1" noChangeArrowheads="1"/>
          </p:cNvPicPr>
          <p:nvPr/>
        </p:nvPicPr>
        <p:blipFill>
          <a:blip r:embed="rId3" cstate="print">
            <a:lum bright="-6000" contrast="36000"/>
          </a:blip>
          <a:srcRect/>
          <a:stretch>
            <a:fillRect/>
          </a:stretch>
        </p:blipFill>
        <p:spPr bwMode="auto">
          <a:xfrm>
            <a:off x="366713" y="1603375"/>
            <a:ext cx="9609137" cy="4772025"/>
          </a:xfrm>
          <a:prstGeom prst="rect">
            <a:avLst/>
          </a:prstGeom>
          <a:noFill/>
          <a:ln w="9525">
            <a:noFill/>
            <a:miter lim="800000"/>
            <a:headEnd/>
            <a:tailEnd/>
          </a:ln>
        </p:spPr>
      </p:pic>
      <p:sp>
        <p:nvSpPr>
          <p:cNvPr id="15366" name="TextBox 7"/>
          <p:cNvSpPr txBox="1">
            <a:spLocks noChangeArrowheads="1"/>
          </p:cNvSpPr>
          <p:nvPr/>
        </p:nvSpPr>
        <p:spPr bwMode="auto">
          <a:xfrm>
            <a:off x="0" y="6403975"/>
            <a:ext cx="10287000" cy="246063"/>
          </a:xfrm>
          <a:prstGeom prst="rect">
            <a:avLst/>
          </a:prstGeom>
          <a:noFill/>
          <a:ln w="9525">
            <a:noFill/>
            <a:miter lim="800000"/>
            <a:headEnd/>
            <a:tailEnd/>
          </a:ln>
        </p:spPr>
        <p:txBody>
          <a:bodyPr>
            <a:spAutoFit/>
          </a:bodyPr>
          <a:lstStyle/>
          <a:p>
            <a:pPr algn="ctr"/>
            <a:r>
              <a:rPr lang="en-US" sz="1000" dirty="0">
                <a:solidFill>
                  <a:srgbClr val="FFFF66"/>
                </a:solidFill>
              </a:rPr>
              <a:t>Min K-J and Dean D (2003) In R.E. Ellis and T.M. Peters (Eds.): MICCAI 2003, LNCS 2878, pp. 99-107, Berlin/Heidelberg: Springer-Verlag.</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292100"/>
            <a:ext cx="10287000" cy="1143000"/>
          </a:xfrm>
          <a:noFill/>
        </p:spPr>
        <p:txBody>
          <a:bodyPr/>
          <a:lstStyle/>
          <a:p>
            <a:r>
              <a:rPr lang="en-US" dirty="0" smtClean="0">
                <a:solidFill>
                  <a:schemeClr val="tx1"/>
                </a:solidFill>
                <a:latin typeface="Arial" pitchFamily="34" charset="0"/>
              </a:rPr>
              <a:t>2.5 Five Smoothed Cranial Implants</a:t>
            </a:r>
          </a:p>
        </p:txBody>
      </p:sp>
      <p:pic>
        <p:nvPicPr>
          <p:cNvPr id="16387" name="Picture 3" descr="test"/>
          <p:cNvPicPr>
            <a:picLocks noChangeAspect="1" noChangeArrowheads="1"/>
          </p:cNvPicPr>
          <p:nvPr/>
        </p:nvPicPr>
        <p:blipFill>
          <a:blip r:embed="rId3" cstate="print">
            <a:lum bright="-12000" contrast="24000"/>
          </a:blip>
          <a:srcRect/>
          <a:stretch>
            <a:fillRect/>
          </a:stretch>
        </p:blipFill>
        <p:spPr bwMode="auto">
          <a:xfrm>
            <a:off x="241300" y="1831975"/>
            <a:ext cx="9823450" cy="4724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93750" y="203200"/>
            <a:ext cx="8743950" cy="1143000"/>
          </a:xfrm>
          <a:noFill/>
        </p:spPr>
        <p:txBody>
          <a:bodyPr/>
          <a:lstStyle/>
          <a:p>
            <a:r>
              <a:rPr lang="en-US" dirty="0" smtClean="0">
                <a:solidFill>
                  <a:schemeClr val="tx1"/>
                </a:solidFill>
                <a:latin typeface="Arial" pitchFamily="34" charset="0"/>
              </a:rPr>
              <a:t>Overview</a:t>
            </a:r>
          </a:p>
        </p:txBody>
      </p:sp>
      <p:sp>
        <p:nvSpPr>
          <p:cNvPr id="7171" name="Rectangle 3"/>
          <p:cNvSpPr>
            <a:spLocks noGrp="1" noChangeArrowheads="1"/>
          </p:cNvSpPr>
          <p:nvPr>
            <p:ph type="body" idx="1"/>
          </p:nvPr>
        </p:nvSpPr>
        <p:spPr>
          <a:xfrm>
            <a:off x="800100" y="2095500"/>
            <a:ext cx="8915400" cy="3048000"/>
          </a:xfrm>
          <a:noFill/>
        </p:spPr>
        <p:txBody>
          <a:bodyPr/>
          <a:lstStyle/>
          <a:p>
            <a:r>
              <a:rPr lang="en-US" sz="2800" dirty="0">
                <a:latin typeface="Times" charset="0"/>
              </a:rPr>
              <a:t>I	Clinical Problem: Large Cranial Defects</a:t>
            </a:r>
          </a:p>
          <a:p>
            <a:r>
              <a:rPr lang="en-US" sz="2800" dirty="0">
                <a:latin typeface="Times" charset="0"/>
              </a:rPr>
              <a:t>II	Cranial Implant Computer Aided Design (CAD)</a:t>
            </a:r>
          </a:p>
          <a:p>
            <a:r>
              <a:rPr lang="en-US" sz="2800" i="1" dirty="0">
                <a:solidFill>
                  <a:srgbClr val="00B0F0"/>
                </a:solidFill>
                <a:latin typeface="Times" charset="0"/>
              </a:rPr>
              <a:t>III	Light-based polymerization of PPF Scaffolds</a:t>
            </a:r>
          </a:p>
          <a:p>
            <a:r>
              <a:rPr lang="en-US" sz="2800" dirty="0">
                <a:latin typeface="Times" charset="0"/>
              </a:rPr>
              <a:t>IV	Initiators, Dyes, Biologics, Crystals, and Solvents</a:t>
            </a:r>
          </a:p>
          <a:p>
            <a:r>
              <a:rPr lang="en-US" sz="2800" dirty="0">
                <a:latin typeface="Times" charset="0"/>
              </a:rPr>
              <a:t>V	Discussion</a:t>
            </a:r>
          </a:p>
          <a:p>
            <a:endParaRPr lang="en-US" sz="2800" dirty="0" smtClean="0">
              <a:latin typeface="Times" charset="0"/>
            </a:endParaRPr>
          </a:p>
        </p:txBody>
      </p:sp>
      <p:sp>
        <p:nvSpPr>
          <p:cNvPr id="7" name="Rectangle 5"/>
          <p:cNvSpPr>
            <a:spLocks noChangeArrowheads="1"/>
          </p:cNvSpPr>
          <p:nvPr/>
        </p:nvSpPr>
        <p:spPr bwMode="auto">
          <a:xfrm>
            <a:off x="8249629" y="6378979"/>
            <a:ext cx="1917545" cy="400752"/>
          </a:xfrm>
          <a:prstGeom prst="rect">
            <a:avLst/>
          </a:prstGeom>
          <a:noFill/>
          <a:ln w="9525">
            <a:noFill/>
            <a:miter lim="800000"/>
            <a:headEnd/>
            <a:tailEnd/>
          </a:ln>
        </p:spPr>
        <p:txBody>
          <a:bodyPr wrap="square" lIns="92075" tIns="46038" rIns="92075" bIns="46038">
            <a:spAutoFit/>
          </a:bodyPr>
          <a:lstStyle/>
          <a:p>
            <a:r>
              <a:rPr lang="en-US" sz="2000" dirty="0" smtClean="0">
                <a:latin typeface="Book Antiqua" pitchFamily="18" charset="0"/>
              </a:rPr>
              <a:t>October 4, 2013</a:t>
            </a:r>
            <a:endParaRPr lang="en-US" dirty="0">
              <a:latin typeface="Book Antiqua"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54" b="58852"/>
          <a:stretch/>
        </p:blipFill>
        <p:spPr>
          <a:xfrm>
            <a:off x="6497030" y="5201323"/>
            <a:ext cx="3722016" cy="1159588"/>
          </a:xfrm>
          <a:prstGeom prst="rect">
            <a:avLst/>
          </a:prstGeom>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914" y="5148130"/>
            <a:ext cx="3890435" cy="153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609600"/>
            <a:ext cx="10287000" cy="1143000"/>
          </a:xfrm>
        </p:spPr>
        <p:txBody>
          <a:bodyPr/>
          <a:lstStyle/>
          <a:p>
            <a:r>
              <a:rPr lang="en-US" sz="4000" dirty="0" smtClean="0">
                <a:solidFill>
                  <a:schemeClr val="tx1"/>
                </a:solidFill>
                <a:latin typeface="Arial" pitchFamily="34" charset="0"/>
              </a:rPr>
              <a:t>3.1 Solid Freeform Fabrication (SFF) Technologies:</a:t>
            </a:r>
          </a:p>
        </p:txBody>
      </p:sp>
      <p:sp>
        <p:nvSpPr>
          <p:cNvPr id="18435" name="Rectangle 3"/>
          <p:cNvSpPr>
            <a:spLocks noGrp="1" noChangeArrowheads="1"/>
          </p:cNvSpPr>
          <p:nvPr>
            <p:ph type="body" idx="1"/>
          </p:nvPr>
        </p:nvSpPr>
        <p:spPr>
          <a:xfrm>
            <a:off x="495300" y="2667000"/>
            <a:ext cx="9448800" cy="3563938"/>
          </a:xfrm>
        </p:spPr>
        <p:txBody>
          <a:bodyPr/>
          <a:lstStyle/>
          <a:p>
            <a:pPr algn="just">
              <a:buFontTx/>
              <a:buNone/>
            </a:pPr>
            <a:r>
              <a:rPr lang="en-US" dirty="0" smtClean="0"/>
              <a:t>“This new paradigm requires scaffolds that balance temporary mechanical function with mass transport to aid biological delivery and tissue regeneration.” (Hollister SJ (2005) Porous Scaffold Design for Tissue Engineering. Nat Mater 4:518-524).</a:t>
            </a:r>
          </a:p>
          <a:p>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6"/>
          <p:cNvSpPr>
            <a:spLocks noChangeArrowheads="1"/>
          </p:cNvSpPr>
          <p:nvPr/>
        </p:nvSpPr>
        <p:spPr bwMode="auto">
          <a:xfrm>
            <a:off x="8809038" y="5553075"/>
            <a:ext cx="1604962" cy="755650"/>
          </a:xfrm>
          <a:prstGeom prst="rect">
            <a:avLst/>
          </a:prstGeom>
          <a:noFill/>
          <a:ln w="9525">
            <a:noFill/>
            <a:miter lim="800000"/>
            <a:headEnd/>
            <a:tailEnd/>
          </a:ln>
        </p:spPr>
        <p:txBody>
          <a:bodyPr lIns="92075" tIns="46038" rIns="92075" bIns="46038" anchor="ctr"/>
          <a:lstStyle/>
          <a:p>
            <a:pPr algn="ctr"/>
            <a:endParaRPr lang="en-US" sz="2000" b="1" dirty="0">
              <a:solidFill>
                <a:srgbClr val="FFFF66"/>
              </a:solidFill>
              <a:cs typeface="Arial" pitchFamily="34" charset="0"/>
            </a:endParaRPr>
          </a:p>
        </p:txBody>
      </p:sp>
      <p:sp>
        <p:nvSpPr>
          <p:cNvPr id="19" name="Rectangle 5"/>
          <p:cNvSpPr>
            <a:spLocks noChangeArrowheads="1"/>
          </p:cNvSpPr>
          <p:nvPr/>
        </p:nvSpPr>
        <p:spPr bwMode="auto">
          <a:xfrm>
            <a:off x="8809038" y="6584205"/>
            <a:ext cx="1477962" cy="308419"/>
          </a:xfrm>
          <a:prstGeom prst="rect">
            <a:avLst/>
          </a:prstGeom>
          <a:noFill/>
          <a:ln w="9525">
            <a:noFill/>
            <a:miter lim="800000"/>
            <a:headEnd/>
            <a:tailEnd/>
          </a:ln>
        </p:spPr>
        <p:txBody>
          <a:bodyPr wrap="square" lIns="92075" tIns="46038" rIns="92075" bIns="46038">
            <a:spAutoFit/>
          </a:bodyPr>
          <a:lstStyle/>
          <a:p>
            <a:r>
              <a:rPr lang="en-US" sz="1400" dirty="0" smtClean="0">
                <a:latin typeface="Book Antiqua" pitchFamily="18" charset="0"/>
              </a:rPr>
              <a:t>October </a:t>
            </a:r>
            <a:r>
              <a:rPr lang="en-US" sz="1400" dirty="0">
                <a:latin typeface="Book Antiqua" pitchFamily="18" charset="0"/>
              </a:rPr>
              <a:t>4</a:t>
            </a:r>
            <a:r>
              <a:rPr lang="en-US" sz="1400" dirty="0" smtClean="0">
                <a:latin typeface="Book Antiqua" pitchFamily="18" charset="0"/>
              </a:rPr>
              <a:t>, 2013</a:t>
            </a:r>
            <a:endParaRPr lang="en-US" sz="1400" dirty="0">
              <a:latin typeface="Book Antiqua" pitchFamily="18" charset="0"/>
            </a:endParaRPr>
          </a:p>
        </p:txBody>
      </p:sp>
      <p:pic>
        <p:nvPicPr>
          <p:cNvPr id="22" name="Picture 21"/>
          <p:cNvPicPr>
            <a:picLocks noChangeAspect="1"/>
          </p:cNvPicPr>
          <p:nvPr/>
        </p:nvPicPr>
        <p:blipFill rotWithShape="1">
          <a:blip r:embed="rId3" cstate="print">
            <a:extLst>
              <a:ext uri="{28A0092B-C50C-407E-A947-70E740481C1C}">
                <a14:useLocalDpi xmlns:a14="http://schemas.microsoft.com/office/drawing/2010/main" val="0"/>
              </a:ext>
            </a:extLst>
          </a:blip>
          <a:srcRect t="-154" b="58852"/>
          <a:stretch/>
        </p:blipFill>
        <p:spPr>
          <a:xfrm>
            <a:off x="8553449" y="6039837"/>
            <a:ext cx="1747297" cy="54436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53" y="83207"/>
            <a:ext cx="5730057" cy="4260194"/>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94" y="80298"/>
            <a:ext cx="2366962" cy="1464558"/>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6810" y="115"/>
            <a:ext cx="4470190" cy="4709398"/>
          </a:xfrm>
          <a:prstGeom prst="rect">
            <a:avLst/>
          </a:prstGeom>
        </p:spPr>
      </p:pic>
      <p:sp>
        <p:nvSpPr>
          <p:cNvPr id="8" name="Rectangle 2"/>
          <p:cNvSpPr txBox="1">
            <a:spLocks noChangeArrowheads="1"/>
          </p:cNvSpPr>
          <p:nvPr/>
        </p:nvSpPr>
        <p:spPr bwMode="auto">
          <a:xfrm>
            <a:off x="5924923" y="1098702"/>
            <a:ext cx="3467100" cy="1143000"/>
          </a:xfrm>
          <a:prstGeom prst="rect">
            <a:avLst/>
          </a:prstGeom>
          <a:noFill/>
          <a:ln w="9525">
            <a:noFill/>
            <a:miter lim="800000"/>
            <a:headEnd/>
            <a:tailEnd/>
          </a:ln>
        </p:spPr>
        <p:txBody>
          <a:bodyPr lIns="92075" tIns="46038" rIns="92075" bIns="46038" anchor="ctr"/>
          <a:lstStyle/>
          <a:p>
            <a:pPr algn="ctr">
              <a:defRPr/>
            </a:pPr>
            <a:r>
              <a:rPr lang="en-US" sz="1400" kern="0" dirty="0" smtClean="0">
                <a:latin typeface="Arial" pitchFamily="34" charset="0"/>
                <a:ea typeface="+mj-ea"/>
                <a:cs typeface="+mj-cs"/>
              </a:rPr>
              <a:t>Ohio State University</a:t>
            </a:r>
            <a:endParaRPr lang="en-US" sz="1400" kern="0" dirty="0">
              <a:latin typeface="Arial" pitchFamily="34" charset="0"/>
              <a:ea typeface="+mj-ea"/>
              <a:cs typeface="+mj-cs"/>
            </a:endParaRPr>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 y="3851756"/>
            <a:ext cx="1950720" cy="1456944"/>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49923" y="3858041"/>
            <a:ext cx="3543594" cy="145065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6" y="5333999"/>
            <a:ext cx="2366528" cy="1538243"/>
          </a:xfrm>
          <a:prstGeom prst="rect">
            <a:avLst/>
          </a:prstGeom>
        </p:spPr>
      </p:pic>
      <p:pic>
        <p:nvPicPr>
          <p:cNvPr id="10" name="Picture 9"/>
          <p:cNvPicPr>
            <a:picLocks noChangeAspect="1"/>
          </p:cNvPicPr>
          <p:nvPr/>
        </p:nvPicPr>
        <p:blipFill rotWithShape="1">
          <a:blip r:embed="rId10" cstate="print">
            <a:extLst>
              <a:ext uri="{28A0092B-C50C-407E-A947-70E740481C1C}">
                <a14:useLocalDpi xmlns:a14="http://schemas.microsoft.com/office/drawing/2010/main" val="0"/>
              </a:ext>
            </a:extLst>
          </a:blip>
          <a:srcRect t="31285" b="12470"/>
          <a:stretch/>
        </p:blipFill>
        <p:spPr>
          <a:xfrm>
            <a:off x="2363526" y="5308701"/>
            <a:ext cx="3652598" cy="1540754"/>
          </a:xfrm>
          <a:prstGeom prst="rect">
            <a:avLst/>
          </a:prstGeom>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37681" y="4317049"/>
            <a:ext cx="1063065" cy="1594598"/>
          </a:xfrm>
          <a:prstGeom prst="rect">
            <a:avLst/>
          </a:prstGeom>
        </p:spPr>
      </p:pic>
      <p:sp>
        <p:nvSpPr>
          <p:cNvPr id="5122" name="Rectangle 2"/>
          <p:cNvSpPr>
            <a:spLocks noGrp="1" noChangeArrowheads="1"/>
          </p:cNvSpPr>
          <p:nvPr>
            <p:ph type="title"/>
          </p:nvPr>
        </p:nvSpPr>
        <p:spPr>
          <a:xfrm>
            <a:off x="5835854" y="112323"/>
            <a:ext cx="4451146" cy="725835"/>
          </a:xfrm>
          <a:noFill/>
        </p:spPr>
        <p:txBody>
          <a:bodyPr/>
          <a:lstStyle/>
          <a:p>
            <a:r>
              <a:rPr lang="en-US" sz="2400" dirty="0" smtClean="0">
                <a:solidFill>
                  <a:schemeClr val="tx1"/>
                </a:solidFill>
                <a:latin typeface="Arial" pitchFamily="34" charset="0"/>
              </a:rPr>
              <a:t>Columbus, OH</a:t>
            </a:r>
          </a:p>
        </p:txBody>
      </p:sp>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93162" y="4286214"/>
            <a:ext cx="1541386" cy="1023576"/>
          </a:xfrm>
          <a:prstGeom prst="rect">
            <a:avLst/>
          </a:prstGeom>
        </p:spPr>
      </p:pic>
      <p:pic>
        <p:nvPicPr>
          <p:cNvPr id="32" name="Pictur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34548" y="4317049"/>
            <a:ext cx="2218444" cy="1602826"/>
          </a:xfrm>
          <a:prstGeom prst="rect">
            <a:avLst/>
          </a:prstGeom>
        </p:spPr>
      </p:pic>
      <p:pic>
        <p:nvPicPr>
          <p:cNvPr id="27" name="Picture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16578" y="5308700"/>
            <a:ext cx="1161829" cy="1549299"/>
          </a:xfrm>
          <a:prstGeom prst="rect">
            <a:avLst/>
          </a:prstGeom>
        </p:spPr>
      </p:pic>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78407" y="5911647"/>
            <a:ext cx="1265083" cy="95204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76200"/>
            <a:ext cx="8743950" cy="1143000"/>
          </a:xfrm>
        </p:spPr>
        <p:txBody>
          <a:bodyPr/>
          <a:lstStyle/>
          <a:p>
            <a:r>
              <a:rPr lang="en-US" sz="4000" dirty="0" smtClean="0">
                <a:solidFill>
                  <a:schemeClr val="tx1"/>
                </a:solidFill>
                <a:latin typeface="Arial" pitchFamily="34" charset="0"/>
                <a:cs typeface="Arial" pitchFamily="34" charset="0"/>
              </a:rPr>
              <a:t>3.2 Additive Manufacturing</a:t>
            </a:r>
            <a:endParaRPr lang="en-US" sz="4000" dirty="0">
              <a:solidFill>
                <a:schemeClr val="tx1"/>
              </a:solidFill>
              <a:latin typeface="Arial" pitchFamily="34" charset="0"/>
              <a:cs typeface="Arial" pitchFamily="34" charset="0"/>
            </a:endParaRPr>
          </a:p>
        </p:txBody>
      </p:sp>
      <p:sp>
        <p:nvSpPr>
          <p:cNvPr id="3" name="Content Placeholder 2"/>
          <p:cNvSpPr>
            <a:spLocks noGrp="1"/>
          </p:cNvSpPr>
          <p:nvPr>
            <p:ph idx="1"/>
          </p:nvPr>
        </p:nvSpPr>
        <p:spPr>
          <a:xfrm>
            <a:off x="514350" y="1123792"/>
            <a:ext cx="9258300" cy="1371600"/>
          </a:xfrm>
        </p:spPr>
        <p:txBody>
          <a:bodyPr>
            <a:normAutofit fontScale="70000" lnSpcReduction="20000"/>
          </a:bodyPr>
          <a:lstStyle/>
          <a:p>
            <a:r>
              <a:rPr lang="en-US" dirty="0" smtClean="0"/>
              <a:t>“[The] process of joining materials to make objects from 3D model data, usually layer upon layer… “ –ASTM F2792-10</a:t>
            </a:r>
          </a:p>
          <a:p>
            <a:r>
              <a:rPr lang="en-US" dirty="0" smtClean="0"/>
              <a:t>Two additive manufacturing (AM) methods have very high accuracy</a:t>
            </a:r>
          </a:p>
          <a:p>
            <a:r>
              <a:rPr lang="en-US" dirty="0" smtClean="0"/>
              <a:t> Both use ultraviolet light to photo-crosslink resorbable polymeric resins:</a:t>
            </a:r>
          </a:p>
          <a:p>
            <a:pPr>
              <a:buNone/>
            </a:pPr>
            <a:endParaRPr lang="en-US" dirty="0" smtClean="0"/>
          </a:p>
          <a:p>
            <a:pPr>
              <a:buNone/>
            </a:pP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42900" y="2731036"/>
            <a:ext cx="5915025" cy="2821320"/>
          </a:xfrm>
          <a:prstGeom prst="rect">
            <a:avLst/>
          </a:prstGeom>
          <a:noFill/>
          <a:ln w="9525">
            <a:noFill/>
            <a:miter lim="800000"/>
            <a:headEnd/>
            <a:tailEnd/>
          </a:ln>
        </p:spPr>
      </p:pic>
      <p:pic>
        <p:nvPicPr>
          <p:cNvPr id="6" name="Picture 4" descr="107_0734_2_r1"/>
          <p:cNvPicPr>
            <a:picLocks noChangeAspect="1" noChangeArrowheads="1"/>
          </p:cNvPicPr>
          <p:nvPr/>
        </p:nvPicPr>
        <p:blipFill>
          <a:blip r:embed="rId3" cstate="print"/>
          <a:srcRect/>
          <a:stretch>
            <a:fillRect/>
          </a:stretch>
        </p:blipFill>
        <p:spPr bwMode="auto">
          <a:xfrm>
            <a:off x="6600825" y="2732956"/>
            <a:ext cx="1605201" cy="1981200"/>
          </a:xfrm>
          <a:prstGeom prst="rect">
            <a:avLst/>
          </a:prstGeom>
          <a:noFill/>
          <a:ln w="9525">
            <a:noFill/>
            <a:miter lim="800000"/>
            <a:headEnd/>
            <a:tailEnd/>
          </a:ln>
        </p:spPr>
      </p:pic>
      <p:pic>
        <p:nvPicPr>
          <p:cNvPr id="7" name="Content Placeholder 3" descr="perfactory.png"/>
          <p:cNvPicPr>
            <a:picLocks noChangeAspect="1"/>
          </p:cNvPicPr>
          <p:nvPr/>
        </p:nvPicPr>
        <p:blipFill>
          <a:blip r:embed="rId4" cstate="print"/>
          <a:stretch>
            <a:fillRect/>
          </a:stretch>
        </p:blipFill>
        <p:spPr>
          <a:xfrm>
            <a:off x="8572500" y="2809156"/>
            <a:ext cx="1400262" cy="1905000"/>
          </a:xfrm>
          <a:prstGeom prst="rect">
            <a:avLst/>
          </a:prstGeom>
        </p:spPr>
      </p:pic>
      <p:sp>
        <p:nvSpPr>
          <p:cNvPr id="8" name="TextBox 7"/>
          <p:cNvSpPr txBox="1"/>
          <p:nvPr/>
        </p:nvSpPr>
        <p:spPr>
          <a:xfrm>
            <a:off x="6600825" y="4790357"/>
            <a:ext cx="1628775" cy="461665"/>
          </a:xfrm>
          <a:prstGeom prst="rect">
            <a:avLst/>
          </a:prstGeom>
          <a:noFill/>
        </p:spPr>
        <p:txBody>
          <a:bodyPr wrap="square" rtlCol="0">
            <a:spAutoFit/>
          </a:bodyPr>
          <a:lstStyle/>
          <a:p>
            <a:pPr algn="ctr"/>
            <a:r>
              <a:rPr lang="en-US" sz="1200" dirty="0" smtClean="0"/>
              <a:t>3D Systems Viper</a:t>
            </a:r>
            <a:r>
              <a:rPr lang="en-US" sz="1200" baseline="30000" dirty="0" smtClean="0">
                <a:latin typeface="Times New Roman"/>
                <a:cs typeface="Times New Roman"/>
              </a:rPr>
              <a:t>®</a:t>
            </a:r>
            <a:r>
              <a:rPr lang="en-US" sz="1200" dirty="0" smtClean="0"/>
              <a:t> HA SLA device</a:t>
            </a:r>
            <a:endParaRPr lang="en-US" sz="1200" dirty="0"/>
          </a:p>
        </p:txBody>
      </p:sp>
      <p:sp>
        <p:nvSpPr>
          <p:cNvPr id="9" name="TextBox 8"/>
          <p:cNvSpPr txBox="1"/>
          <p:nvPr/>
        </p:nvSpPr>
        <p:spPr>
          <a:xfrm>
            <a:off x="8252332" y="4790359"/>
            <a:ext cx="2019300" cy="646331"/>
          </a:xfrm>
          <a:prstGeom prst="rect">
            <a:avLst/>
          </a:prstGeom>
          <a:noFill/>
        </p:spPr>
        <p:txBody>
          <a:bodyPr wrap="square" rtlCol="0">
            <a:spAutoFit/>
          </a:bodyPr>
          <a:lstStyle/>
          <a:p>
            <a:pPr algn="ctr"/>
            <a:r>
              <a:rPr lang="en-US" sz="1200" dirty="0" smtClean="0"/>
              <a:t>envisionTEC Perfactory</a:t>
            </a:r>
            <a:r>
              <a:rPr lang="en-US" sz="1200" baseline="30000" dirty="0" smtClean="0">
                <a:latin typeface="Times New Roman"/>
                <a:cs typeface="Times New Roman"/>
              </a:rPr>
              <a:t>®</a:t>
            </a:r>
            <a:r>
              <a:rPr lang="en-US" sz="1200" dirty="0" smtClean="0"/>
              <a:t> cDLP device</a:t>
            </a:r>
          </a:p>
          <a:p>
            <a:pPr algn="ctr"/>
            <a:endParaRPr lang="en-US" sz="1200" dirty="0"/>
          </a:p>
        </p:txBody>
      </p:sp>
      <p:sp>
        <p:nvSpPr>
          <p:cNvPr id="10" name="Content Placeholder 2"/>
          <p:cNvSpPr txBox="1">
            <a:spLocks/>
          </p:cNvSpPr>
          <p:nvPr/>
        </p:nvSpPr>
        <p:spPr bwMode="auto">
          <a:xfrm>
            <a:off x="419100" y="5715000"/>
            <a:ext cx="9258300" cy="99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rmAutofit/>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sz="2000" kern="0" dirty="0" smtClean="0">
                <a:latin typeface="+mn-lt"/>
              </a:rPr>
              <a:t>Stereolithography (SLA) and Continuous Digital Light Processing (cDLP) have both been used to polymerize poly(propylene fumarate) (PPF).</a:t>
            </a:r>
            <a:endParaRPr kumimoji="0" lang="en-US" sz="2000" b="0" i="0" u="none" strike="noStrike" kern="0" cap="none" spc="0" normalizeH="0" baseline="0" noProof="0" dirty="0" smtClean="0">
              <a:ln>
                <a:noFill/>
              </a:ln>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US" sz="32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en-US" sz="3200" b="0" i="0" u="none" strike="noStrike" kern="0" cap="none" spc="0" normalizeH="0" baseline="0" noProof="0" dirty="0">
              <a:ln>
                <a:noFill/>
              </a:ln>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10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4" dur="10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0" dur="10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 calcmode="lin" valueType="num">
                                      <p:cBhvr additive="base">
                                        <p:cTn id="2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6"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0"/>
            <a:ext cx="8743950" cy="1143000"/>
          </a:xfrm>
        </p:spPr>
        <p:txBody>
          <a:bodyPr/>
          <a:lstStyle/>
          <a:p>
            <a:r>
              <a:rPr lang="en-US" dirty="0" smtClean="0">
                <a:solidFill>
                  <a:srgbClr val="66FF33"/>
                </a:solidFill>
                <a:latin typeface="Arial" pitchFamily="34" charset="0"/>
                <a:cs typeface="Arial" pitchFamily="34" charset="0"/>
              </a:rPr>
              <a:t>4.1 </a:t>
            </a:r>
            <a:r>
              <a:rPr lang="en-US" sz="4000" dirty="0" smtClean="0">
                <a:solidFill>
                  <a:srgbClr val="66FF33"/>
                </a:solidFill>
                <a:latin typeface="Arial" pitchFamily="34" charset="0"/>
                <a:cs typeface="Arial" pitchFamily="34" charset="0"/>
              </a:rPr>
              <a:t>envisionTEC</a:t>
            </a:r>
            <a:r>
              <a:rPr lang="en-US" dirty="0" smtClean="0">
                <a:solidFill>
                  <a:srgbClr val="66FF33"/>
                </a:solidFill>
                <a:latin typeface="Arial" pitchFamily="34" charset="0"/>
                <a:cs typeface="Arial" pitchFamily="34" charset="0"/>
              </a:rPr>
              <a:t> Perfactory</a:t>
            </a:r>
            <a:endParaRPr lang="en-US" dirty="0">
              <a:solidFill>
                <a:srgbClr val="66FF33"/>
              </a:solidFill>
              <a:latin typeface="Arial" pitchFamily="34" charset="0"/>
              <a:cs typeface="Arial" pitchFamily="34" charset="0"/>
            </a:endParaRPr>
          </a:p>
        </p:txBody>
      </p:sp>
      <p:sp>
        <p:nvSpPr>
          <p:cNvPr id="3" name="Content Placeholder 2"/>
          <p:cNvSpPr>
            <a:spLocks noGrp="1"/>
          </p:cNvSpPr>
          <p:nvPr>
            <p:ph idx="1"/>
          </p:nvPr>
        </p:nvSpPr>
        <p:spPr>
          <a:xfrm>
            <a:off x="1344157" y="5791200"/>
            <a:ext cx="8743950" cy="304800"/>
          </a:xfrm>
        </p:spPr>
        <p:txBody>
          <a:bodyPr/>
          <a:lstStyle/>
          <a:p>
            <a:pPr>
              <a:buNone/>
            </a:pPr>
            <a:r>
              <a:rPr lang="en-US" sz="2000" dirty="0" smtClean="0">
                <a:solidFill>
                  <a:srgbClr val="FFFF66"/>
                </a:solidFill>
                <a:latin typeface="Arial" pitchFamily="34" charset="0"/>
                <a:cs typeface="Arial" pitchFamily="34" charset="0"/>
              </a:rPr>
              <a:t>http://www.envisiontec.com/fileadmin/images/PerfMovieRC25.swf</a:t>
            </a:r>
            <a:endParaRPr lang="en-US" sz="2000" dirty="0">
              <a:solidFill>
                <a:srgbClr val="FFFF66"/>
              </a:solidFill>
              <a:latin typeface="Arial" pitchFamily="34" charset="0"/>
              <a:cs typeface="Arial" pitchFamily="34" charset="0"/>
            </a:endParaRPr>
          </a:p>
        </p:txBody>
      </p:sp>
      <p:pic>
        <p:nvPicPr>
          <p:cNvPr id="4" name="Perfactory_Build_Clip.wmv">
            <a:hlinkClick r:id="" action="ppaction://media"/>
          </p:cNvPr>
          <p:cNvPicPr>
            <a:picLocks noRot="1" noChangeAspect="1"/>
          </p:cNvPicPr>
          <p:nvPr>
            <a:videoFile r:link="rId1"/>
          </p:nvPr>
        </p:nvPicPr>
        <p:blipFill>
          <a:blip r:embed="rId3" cstate="print"/>
          <a:stretch>
            <a:fillRect/>
          </a:stretch>
        </p:blipFill>
        <p:spPr>
          <a:xfrm>
            <a:off x="1714500" y="1143000"/>
            <a:ext cx="6858000" cy="457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0" y="0"/>
            <a:ext cx="10287000" cy="1143000"/>
          </a:xfrm>
        </p:spPr>
        <p:txBody>
          <a:bodyPr/>
          <a:lstStyle/>
          <a:p>
            <a:r>
              <a:rPr lang="en-US" sz="4000" dirty="0" smtClean="0">
                <a:solidFill>
                  <a:schemeClr val="tx1"/>
                </a:solidFill>
                <a:latin typeface="Arial" pitchFamily="34" charset="0"/>
              </a:rPr>
              <a:t>3.3 Additive Manufacturing: Why Poly(propylene fumarate)?</a:t>
            </a:r>
          </a:p>
        </p:txBody>
      </p:sp>
      <p:sp>
        <p:nvSpPr>
          <p:cNvPr id="4" name="Rectangle 5"/>
          <p:cNvSpPr>
            <a:spLocks noChangeArrowheads="1"/>
          </p:cNvSpPr>
          <p:nvPr/>
        </p:nvSpPr>
        <p:spPr bwMode="auto">
          <a:xfrm>
            <a:off x="800100" y="1676400"/>
            <a:ext cx="8839200" cy="4800600"/>
          </a:xfrm>
          <a:prstGeom prst="rect">
            <a:avLst/>
          </a:prstGeom>
          <a:noFill/>
          <a:ln w="9525">
            <a:noFill/>
            <a:miter lim="800000"/>
            <a:headEnd/>
            <a:tailEnd/>
          </a:ln>
        </p:spPr>
        <p:txBody>
          <a:bodyPr lIns="92075" tIns="46038" rIns="92075" bIns="46038"/>
          <a:lstStyle/>
          <a:p>
            <a:pPr marL="342900" indent="-342900">
              <a:lnSpc>
                <a:spcPct val="90000"/>
              </a:lnSpc>
              <a:spcBef>
                <a:spcPct val="20000"/>
              </a:spcBef>
              <a:spcAft>
                <a:spcPct val="5000"/>
              </a:spcAft>
              <a:buFontTx/>
              <a:buChar char="•"/>
            </a:pPr>
            <a:r>
              <a:rPr lang="en-US" dirty="0" smtClean="0">
                <a:latin typeface="Arial" pitchFamily="34" charset="0"/>
              </a:rPr>
              <a:t>Controllable </a:t>
            </a:r>
            <a:r>
              <a:rPr lang="en-US" dirty="0">
                <a:latin typeface="Arial" pitchFamily="34" charset="0"/>
              </a:rPr>
              <a:t>degradation releases small amounts of fumaric acid:</a:t>
            </a:r>
          </a:p>
          <a:p>
            <a:pPr marL="742950" lvl="1" indent="-285750">
              <a:lnSpc>
                <a:spcPct val="90000"/>
              </a:lnSpc>
              <a:spcBef>
                <a:spcPct val="20000"/>
              </a:spcBef>
              <a:spcAft>
                <a:spcPct val="5000"/>
              </a:spcAft>
              <a:buFontTx/>
              <a:buChar char="–"/>
            </a:pPr>
            <a:r>
              <a:rPr lang="en-US" dirty="0">
                <a:latin typeface="Arial" pitchFamily="34" charset="0"/>
              </a:rPr>
              <a:t>Does not bulk degrade</a:t>
            </a:r>
          </a:p>
          <a:p>
            <a:pPr marL="742950" lvl="1" indent="-285750">
              <a:lnSpc>
                <a:spcPct val="90000"/>
              </a:lnSpc>
              <a:spcBef>
                <a:spcPct val="20000"/>
              </a:spcBef>
              <a:spcAft>
                <a:spcPct val="5000"/>
              </a:spcAft>
              <a:buFontTx/>
              <a:buChar char="–"/>
            </a:pPr>
            <a:r>
              <a:rPr lang="en-US" dirty="0">
                <a:latin typeface="Arial" pitchFamily="34" charset="0"/>
              </a:rPr>
              <a:t>Does not cause acidic spike</a:t>
            </a:r>
          </a:p>
          <a:p>
            <a:pPr marL="742950" lvl="1" indent="-285750">
              <a:lnSpc>
                <a:spcPct val="90000"/>
              </a:lnSpc>
              <a:spcBef>
                <a:spcPct val="20000"/>
              </a:spcBef>
              <a:spcAft>
                <a:spcPct val="30000"/>
              </a:spcAft>
              <a:buFontTx/>
              <a:buChar char="–"/>
            </a:pPr>
            <a:r>
              <a:rPr lang="en-US" dirty="0">
                <a:latin typeface="Arial" pitchFamily="34" charset="0"/>
              </a:rPr>
              <a:t>metabolized in Krebs cycle</a:t>
            </a:r>
          </a:p>
          <a:p>
            <a:pPr marL="342900" indent="-342900">
              <a:lnSpc>
                <a:spcPct val="90000"/>
              </a:lnSpc>
              <a:spcBef>
                <a:spcPct val="20000"/>
              </a:spcBef>
              <a:spcAft>
                <a:spcPct val="30000"/>
              </a:spcAft>
              <a:buFontTx/>
              <a:buChar char="•"/>
            </a:pPr>
            <a:r>
              <a:rPr lang="en-US" dirty="0" smtClean="0">
                <a:latin typeface="Arial" pitchFamily="34" charset="0"/>
              </a:rPr>
              <a:t>Degradation control via:</a:t>
            </a:r>
          </a:p>
          <a:p>
            <a:pPr marL="742950" lvl="1" indent="-285750">
              <a:lnSpc>
                <a:spcPct val="90000"/>
              </a:lnSpc>
              <a:spcBef>
                <a:spcPct val="20000"/>
              </a:spcBef>
              <a:spcAft>
                <a:spcPct val="30000"/>
              </a:spcAft>
              <a:buFontTx/>
              <a:buChar char="–"/>
            </a:pPr>
            <a:r>
              <a:rPr lang="en-US" dirty="0" smtClean="0">
                <a:latin typeface="Arial" pitchFamily="34" charset="0"/>
              </a:rPr>
              <a:t>Cross-linking density (stiffness)</a:t>
            </a:r>
          </a:p>
          <a:p>
            <a:pPr marL="742950" lvl="1" indent="-285750">
              <a:lnSpc>
                <a:spcPct val="90000"/>
              </a:lnSpc>
              <a:spcBef>
                <a:spcPct val="20000"/>
              </a:spcBef>
              <a:spcAft>
                <a:spcPct val="30000"/>
              </a:spcAft>
              <a:buFontTx/>
              <a:buChar char="–"/>
            </a:pPr>
            <a:r>
              <a:rPr lang="en-US" dirty="0" smtClean="0">
                <a:latin typeface="Arial" pitchFamily="34" charset="0"/>
              </a:rPr>
              <a:t>molecular weight (strength)</a:t>
            </a:r>
          </a:p>
          <a:p>
            <a:pPr marL="342900" indent="-342900">
              <a:lnSpc>
                <a:spcPct val="90000"/>
              </a:lnSpc>
              <a:spcBef>
                <a:spcPct val="20000"/>
              </a:spcBef>
              <a:spcAft>
                <a:spcPct val="30000"/>
              </a:spcAft>
              <a:buFontTx/>
              <a:buChar char="•"/>
            </a:pPr>
            <a:r>
              <a:rPr lang="en-US" dirty="0" smtClean="0">
                <a:latin typeface="Arial" pitchFamily="34" charset="0"/>
              </a:rPr>
              <a:t>Prior work with translucent molds.</a:t>
            </a:r>
          </a:p>
          <a:p>
            <a:pPr marL="342900" indent="-342900">
              <a:lnSpc>
                <a:spcPct val="90000"/>
              </a:lnSpc>
              <a:spcBef>
                <a:spcPct val="20000"/>
              </a:spcBef>
              <a:spcAft>
                <a:spcPct val="30000"/>
              </a:spcAft>
              <a:buFontTx/>
              <a:buChar char="•"/>
            </a:pPr>
            <a:r>
              <a:rPr lang="en-US" dirty="0" smtClean="0">
                <a:latin typeface="Arial" pitchFamily="34" charset="0"/>
              </a:rPr>
              <a:t>Can </a:t>
            </a:r>
            <a:r>
              <a:rPr lang="en-US" dirty="0">
                <a:latin typeface="Arial" pitchFamily="34" charset="0"/>
              </a:rPr>
              <a:t>be UV light polymerized in the presence of a </a:t>
            </a:r>
            <a:r>
              <a:rPr lang="en-US" dirty="0" smtClean="0">
                <a:latin typeface="Arial" pitchFamily="34" charset="0"/>
              </a:rPr>
              <a:t>photoinitiator.</a:t>
            </a:r>
            <a:endParaRPr lang="en-US" dirty="0">
              <a:latin typeface="Arial" pitchFamily="34" charset="0"/>
            </a:endParaRPr>
          </a:p>
          <a:p>
            <a:pPr marL="342900" indent="-342900">
              <a:lnSpc>
                <a:spcPct val="90000"/>
              </a:lnSpc>
              <a:spcBef>
                <a:spcPct val="20000"/>
              </a:spcBef>
              <a:buSzPct val="65000"/>
              <a:buFontTx/>
              <a:buChar char="·"/>
            </a:pPr>
            <a:endParaRPr lang="en-US" dirty="0">
              <a:solidFill>
                <a:srgbClr val="FFFF66"/>
              </a:solidFill>
              <a:latin typeface="Times" charset="0"/>
            </a:endParaRPr>
          </a:p>
          <a:p>
            <a:pPr marL="342900" indent="-342900">
              <a:lnSpc>
                <a:spcPct val="90000"/>
              </a:lnSpc>
              <a:spcBef>
                <a:spcPct val="20000"/>
              </a:spcBef>
              <a:buFontTx/>
              <a:buChar char="·"/>
            </a:pPr>
            <a:endParaRPr lang="en-US" dirty="0">
              <a:latin typeface="Times" charset="0"/>
            </a:endParaRPr>
          </a:p>
          <a:p>
            <a:pPr marL="342900" indent="-342900">
              <a:lnSpc>
                <a:spcPct val="90000"/>
              </a:lnSpc>
              <a:spcBef>
                <a:spcPct val="20000"/>
              </a:spcBef>
              <a:buFontTx/>
              <a:buChar char="•"/>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wipe(down)">
                                      <p:cBhvr>
                                        <p:cTn id="21" dur="500"/>
                                        <p:tgtEl>
                                          <p:spTgt spid="4">
                                            <p:txEl>
                                              <p:pRg st="4" end="4"/>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wipe(down)">
                                      <p:cBhvr>
                                        <p:cTn id="24" dur="500"/>
                                        <p:tgtEl>
                                          <p:spTgt spid="4">
                                            <p:txEl>
                                              <p:pRg st="5" end="5"/>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wipe(down)">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wipe(down)">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wipe(down)">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762000" y="0"/>
            <a:ext cx="8743950" cy="1143000"/>
          </a:xfrm>
          <a:prstGeom prst="rect">
            <a:avLst/>
          </a:prstGeom>
          <a:noFill/>
          <a:ln w="9525">
            <a:noFill/>
            <a:miter lim="800000"/>
            <a:headEnd/>
            <a:tailEnd/>
          </a:ln>
        </p:spPr>
        <p:txBody>
          <a:bodyPr lIns="92075" tIns="46038" rIns="92075" bIns="46038" anchor="ctr"/>
          <a:lstStyle/>
          <a:p>
            <a:pPr algn="ctr"/>
            <a:r>
              <a:rPr lang="en-US" sz="3600" dirty="0" smtClean="0">
                <a:latin typeface="Arial" pitchFamily="34" charset="0"/>
              </a:rPr>
              <a:t>3.4 </a:t>
            </a:r>
            <a:r>
              <a:rPr lang="en-US" sz="3600" dirty="0">
                <a:latin typeface="Arial" pitchFamily="34" charset="0"/>
              </a:rPr>
              <a:t>CWRU PPF SLA System</a:t>
            </a:r>
            <a:endParaRPr lang="en-US" sz="3600" dirty="0">
              <a:latin typeface="Times" charset="0"/>
            </a:endParaRPr>
          </a:p>
        </p:txBody>
      </p:sp>
      <p:sp>
        <p:nvSpPr>
          <p:cNvPr id="183299" name="Rectangle 3"/>
          <p:cNvSpPr>
            <a:spLocks noChangeArrowheads="1"/>
          </p:cNvSpPr>
          <p:nvPr/>
        </p:nvSpPr>
        <p:spPr bwMode="auto">
          <a:xfrm>
            <a:off x="609600" y="4724400"/>
            <a:ext cx="4114800" cy="533400"/>
          </a:xfrm>
          <a:prstGeom prst="rect">
            <a:avLst/>
          </a:prstGeom>
          <a:noFill/>
          <a:ln w="9525">
            <a:noFill/>
            <a:miter lim="800000"/>
            <a:headEnd/>
            <a:tailEnd/>
          </a:ln>
        </p:spPr>
        <p:txBody>
          <a:bodyPr lIns="92075" tIns="46038" rIns="92075" bIns="46038"/>
          <a:lstStyle/>
          <a:p>
            <a:pPr marL="342900" indent="-342900">
              <a:lnSpc>
                <a:spcPct val="90000"/>
              </a:lnSpc>
              <a:spcBef>
                <a:spcPct val="20000"/>
              </a:spcBef>
            </a:pPr>
            <a:r>
              <a:rPr lang="en-US" sz="2800" dirty="0">
                <a:latin typeface="Times" charset="0"/>
              </a:rPr>
              <a:t>CAD implant design:</a:t>
            </a:r>
          </a:p>
          <a:p>
            <a:pPr marL="342900" indent="-342900">
              <a:lnSpc>
                <a:spcPct val="90000"/>
              </a:lnSpc>
              <a:spcBef>
                <a:spcPct val="20000"/>
              </a:spcBef>
              <a:buFontTx/>
              <a:buChar char="•"/>
            </a:pPr>
            <a:r>
              <a:rPr lang="en-US" sz="2000" dirty="0">
                <a:latin typeface="Times" charset="0"/>
              </a:rPr>
              <a:t>Designed in ProEngineer</a:t>
            </a:r>
            <a:r>
              <a:rPr lang="en-US" sz="2000" baseline="30000" dirty="0">
                <a:latin typeface="Times" charset="0"/>
              </a:rPr>
              <a:t>TM</a:t>
            </a:r>
            <a:r>
              <a:rPr lang="en-US" sz="2000" dirty="0">
                <a:latin typeface="Times" charset="0"/>
              </a:rPr>
              <a:t>.</a:t>
            </a:r>
            <a:endParaRPr lang="en-US" sz="2000" baseline="30000" dirty="0">
              <a:latin typeface="Times" charset="0"/>
            </a:endParaRPr>
          </a:p>
          <a:p>
            <a:pPr marL="342900" indent="-342900">
              <a:lnSpc>
                <a:spcPct val="90000"/>
              </a:lnSpc>
              <a:spcBef>
                <a:spcPct val="20000"/>
              </a:spcBef>
              <a:buFontTx/>
              <a:buChar char="•"/>
            </a:pPr>
            <a:r>
              <a:rPr lang="en-GB" sz="2000" dirty="0">
                <a:latin typeface="Times" charset="0"/>
                <a:cs typeface="Times New Roman" pitchFamily="18" charset="0"/>
              </a:rPr>
              <a:t>Dimensions are 50mm diameter x 4mm thick.</a:t>
            </a:r>
            <a:r>
              <a:rPr lang="en-US" sz="2000" dirty="0">
                <a:latin typeface="Times" charset="0"/>
              </a:rPr>
              <a:t> </a:t>
            </a:r>
          </a:p>
        </p:txBody>
      </p:sp>
      <p:sp>
        <p:nvSpPr>
          <p:cNvPr id="24580" name="Rectangle 4"/>
          <p:cNvSpPr>
            <a:spLocks noChangeArrowheads="1"/>
          </p:cNvSpPr>
          <p:nvPr/>
        </p:nvSpPr>
        <p:spPr bwMode="auto">
          <a:xfrm>
            <a:off x="3200400" y="1933575"/>
            <a:ext cx="10287000" cy="0"/>
          </a:xfrm>
          <a:prstGeom prst="rect">
            <a:avLst/>
          </a:prstGeom>
          <a:noFill/>
          <a:ln w="12700">
            <a:noFill/>
            <a:miter lim="800000"/>
            <a:headEnd type="none" w="sm" len="sm"/>
            <a:tailEnd type="none" w="sm" len="sm"/>
          </a:ln>
        </p:spPr>
        <p:txBody>
          <a:bodyPr>
            <a:spAutoFit/>
          </a:bodyPr>
          <a:lstStyle/>
          <a:p>
            <a:endParaRPr lang="en-US" dirty="0"/>
          </a:p>
        </p:txBody>
      </p:sp>
      <p:pic>
        <p:nvPicPr>
          <p:cNvPr id="183301" name="Picture 5" descr="ppfapr09-jbmr"/>
          <p:cNvPicPr>
            <a:picLocks noChangeAspect="1" noChangeArrowheads="1"/>
          </p:cNvPicPr>
          <p:nvPr/>
        </p:nvPicPr>
        <p:blipFill>
          <a:blip r:embed="rId3" cstate="print"/>
          <a:srcRect/>
          <a:stretch>
            <a:fillRect/>
          </a:stretch>
        </p:blipFill>
        <p:spPr bwMode="auto">
          <a:xfrm>
            <a:off x="695325" y="1552575"/>
            <a:ext cx="3886200" cy="2990850"/>
          </a:xfrm>
          <a:prstGeom prst="rect">
            <a:avLst/>
          </a:prstGeom>
          <a:noFill/>
          <a:ln w="9525">
            <a:noFill/>
            <a:miter lim="800000"/>
            <a:headEnd/>
            <a:tailEnd/>
          </a:ln>
        </p:spPr>
      </p:pic>
      <p:sp>
        <p:nvSpPr>
          <p:cNvPr id="24582" name="Rectangle 6"/>
          <p:cNvSpPr>
            <a:spLocks noChangeArrowheads="1"/>
          </p:cNvSpPr>
          <p:nvPr/>
        </p:nvSpPr>
        <p:spPr bwMode="auto">
          <a:xfrm>
            <a:off x="3714750" y="2362200"/>
            <a:ext cx="10287000" cy="0"/>
          </a:xfrm>
          <a:prstGeom prst="rect">
            <a:avLst/>
          </a:prstGeom>
          <a:noFill/>
          <a:ln w="12700">
            <a:noFill/>
            <a:miter lim="800000"/>
            <a:headEnd type="none" w="sm" len="sm"/>
            <a:tailEnd type="none" w="sm" len="sm"/>
          </a:ln>
        </p:spPr>
        <p:txBody>
          <a:bodyPr>
            <a:spAutoFit/>
          </a:bodyPr>
          <a:lstStyle/>
          <a:p>
            <a:endParaRPr lang="en-US" dirty="0"/>
          </a:p>
        </p:txBody>
      </p:sp>
      <p:pic>
        <p:nvPicPr>
          <p:cNvPr id="183303" name="Picture 7" descr="def-ppf-part"/>
          <p:cNvPicPr>
            <a:picLocks noChangeAspect="1" noChangeArrowheads="1"/>
          </p:cNvPicPr>
          <p:nvPr/>
        </p:nvPicPr>
        <p:blipFill>
          <a:blip r:embed="rId4" cstate="print"/>
          <a:srcRect/>
          <a:stretch>
            <a:fillRect/>
          </a:stretch>
        </p:blipFill>
        <p:spPr bwMode="auto">
          <a:xfrm>
            <a:off x="5486400" y="1524000"/>
            <a:ext cx="4038600" cy="3016250"/>
          </a:xfrm>
          <a:prstGeom prst="rect">
            <a:avLst/>
          </a:prstGeom>
          <a:noFill/>
          <a:ln w="9525">
            <a:noFill/>
            <a:miter lim="800000"/>
            <a:headEnd/>
            <a:tailEnd/>
          </a:ln>
        </p:spPr>
      </p:pic>
      <p:sp>
        <p:nvSpPr>
          <p:cNvPr id="183304" name="Rectangle 8"/>
          <p:cNvSpPr>
            <a:spLocks noChangeArrowheads="1"/>
          </p:cNvSpPr>
          <p:nvPr/>
        </p:nvSpPr>
        <p:spPr bwMode="auto">
          <a:xfrm>
            <a:off x="5502275" y="4721225"/>
            <a:ext cx="4114800" cy="533400"/>
          </a:xfrm>
          <a:prstGeom prst="rect">
            <a:avLst/>
          </a:prstGeom>
          <a:noFill/>
          <a:ln w="9525">
            <a:noFill/>
            <a:miter lim="800000"/>
            <a:headEnd/>
            <a:tailEnd/>
          </a:ln>
        </p:spPr>
        <p:txBody>
          <a:bodyPr lIns="92075" tIns="46038" rIns="92075" bIns="46038"/>
          <a:lstStyle/>
          <a:p>
            <a:pPr marL="342900" indent="-342900">
              <a:lnSpc>
                <a:spcPct val="90000"/>
              </a:lnSpc>
              <a:spcBef>
                <a:spcPct val="20000"/>
              </a:spcBef>
            </a:pPr>
            <a:r>
              <a:rPr lang="en-US" sz="2800" dirty="0">
                <a:latin typeface="Times" charset="0"/>
              </a:rPr>
              <a:t>CAM implant output:</a:t>
            </a:r>
          </a:p>
          <a:p>
            <a:pPr marL="342900" indent="-342900">
              <a:lnSpc>
                <a:spcPct val="90000"/>
              </a:lnSpc>
              <a:spcBef>
                <a:spcPct val="20000"/>
              </a:spcBef>
              <a:buFontTx/>
              <a:buChar char="•"/>
            </a:pPr>
            <a:r>
              <a:rPr lang="en-US" sz="2000" dirty="0">
                <a:latin typeface="Times" charset="0"/>
              </a:rPr>
              <a:t>Complete dimensional accuracy.</a:t>
            </a:r>
            <a:endParaRPr lang="en-US" sz="2000" baseline="30000" dirty="0">
              <a:latin typeface="Times" charset="0"/>
            </a:endParaRPr>
          </a:p>
          <a:p>
            <a:pPr marL="342900" indent="-342900">
              <a:lnSpc>
                <a:spcPct val="90000"/>
              </a:lnSpc>
              <a:spcBef>
                <a:spcPct val="20000"/>
              </a:spcBef>
              <a:buFontTx/>
              <a:buChar char="•"/>
            </a:pPr>
            <a:r>
              <a:rPr lang="en-GB" sz="2000" dirty="0">
                <a:latin typeface="Times" charset="0"/>
                <a:cs typeface="Times New Roman" pitchFamily="18" charset="0"/>
              </a:rPr>
              <a:t>Some support structures failed to build.</a:t>
            </a:r>
            <a:r>
              <a:rPr lang="en-US" sz="2000" dirty="0">
                <a:latin typeface="Times" charset="0"/>
              </a:rPr>
              <a:t> </a:t>
            </a:r>
          </a:p>
        </p:txBody>
      </p:sp>
      <p:sp>
        <p:nvSpPr>
          <p:cNvPr id="24585" name="Text Box 9"/>
          <p:cNvSpPr txBox="1">
            <a:spLocks noChangeArrowheads="1"/>
          </p:cNvSpPr>
          <p:nvPr/>
        </p:nvSpPr>
        <p:spPr bwMode="auto">
          <a:xfrm>
            <a:off x="0" y="6400800"/>
            <a:ext cx="3981450" cy="457200"/>
          </a:xfrm>
          <a:prstGeom prst="rect">
            <a:avLst/>
          </a:prstGeom>
          <a:noFill/>
          <a:ln w="12699">
            <a:noFill/>
            <a:miter lim="800000"/>
            <a:headEnd type="none" w="sm" len="sm"/>
            <a:tailEnd type="none" w="sm" len="sm"/>
          </a:ln>
        </p:spPr>
        <p:txBody>
          <a:bodyPr wrap="none">
            <a:spAutoFit/>
          </a:bodyPr>
          <a:lstStyle/>
          <a:p>
            <a:r>
              <a:rPr lang="en-US" sz="1200" dirty="0">
                <a:solidFill>
                  <a:schemeClr val="bg1"/>
                </a:solidFill>
              </a:rPr>
              <a:t>Journal of Biomedical Materials Research 64B: 65-59, 2003.</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3301"/>
                                        </p:tgtEl>
                                        <p:attrNameLst>
                                          <p:attrName>style.visibility</p:attrName>
                                        </p:attrNameLst>
                                      </p:cBhvr>
                                      <p:to>
                                        <p:strVal val="visible"/>
                                      </p:to>
                                    </p:set>
                                    <p:anim calcmode="lin" valueType="num">
                                      <p:cBhvr additive="base">
                                        <p:cTn id="7" dur="500" fill="hold"/>
                                        <p:tgtEl>
                                          <p:spTgt spid="183301"/>
                                        </p:tgtEl>
                                        <p:attrNameLst>
                                          <p:attrName>ppt_x</p:attrName>
                                        </p:attrNameLst>
                                      </p:cBhvr>
                                      <p:tavLst>
                                        <p:tav tm="0">
                                          <p:val>
                                            <p:strVal val="0-#ppt_w/2"/>
                                          </p:val>
                                        </p:tav>
                                        <p:tav tm="100000">
                                          <p:val>
                                            <p:strVal val="#ppt_x"/>
                                          </p:val>
                                        </p:tav>
                                      </p:tavLst>
                                    </p:anim>
                                    <p:anim calcmode="lin" valueType="num">
                                      <p:cBhvr additive="base">
                                        <p:cTn id="8" dur="500" fill="hold"/>
                                        <p:tgtEl>
                                          <p:spTgt spid="18330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3299"/>
                                        </p:tgtEl>
                                        <p:attrNameLst>
                                          <p:attrName>style.visibility</p:attrName>
                                        </p:attrNameLst>
                                      </p:cBhvr>
                                      <p:to>
                                        <p:strVal val="visible"/>
                                      </p:to>
                                    </p:set>
                                    <p:anim calcmode="lin" valueType="num">
                                      <p:cBhvr additive="base">
                                        <p:cTn id="11" dur="500" fill="hold"/>
                                        <p:tgtEl>
                                          <p:spTgt spid="183299"/>
                                        </p:tgtEl>
                                        <p:attrNameLst>
                                          <p:attrName>ppt_x</p:attrName>
                                        </p:attrNameLst>
                                      </p:cBhvr>
                                      <p:tavLst>
                                        <p:tav tm="0">
                                          <p:val>
                                            <p:strVal val="0-#ppt_w/2"/>
                                          </p:val>
                                        </p:tav>
                                        <p:tav tm="100000">
                                          <p:val>
                                            <p:strVal val="#ppt_x"/>
                                          </p:val>
                                        </p:tav>
                                      </p:tavLst>
                                    </p:anim>
                                    <p:anim calcmode="lin" valueType="num">
                                      <p:cBhvr additive="base">
                                        <p:cTn id="12" dur="500" fill="hold"/>
                                        <p:tgtEl>
                                          <p:spTgt spid="18329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4585"/>
                                        </p:tgtEl>
                                        <p:attrNameLst>
                                          <p:attrName>style.visibility</p:attrName>
                                        </p:attrNameLst>
                                      </p:cBhvr>
                                      <p:to>
                                        <p:strVal val="visible"/>
                                      </p:to>
                                    </p:set>
                                    <p:anim calcmode="lin" valueType="num">
                                      <p:cBhvr additive="base">
                                        <p:cTn id="15" dur="500" fill="hold"/>
                                        <p:tgtEl>
                                          <p:spTgt spid="24585"/>
                                        </p:tgtEl>
                                        <p:attrNameLst>
                                          <p:attrName>ppt_x</p:attrName>
                                        </p:attrNameLst>
                                      </p:cBhvr>
                                      <p:tavLst>
                                        <p:tav tm="0">
                                          <p:val>
                                            <p:strVal val="0-#ppt_w/2"/>
                                          </p:val>
                                        </p:tav>
                                        <p:tav tm="100000">
                                          <p:val>
                                            <p:strVal val="#ppt_x"/>
                                          </p:val>
                                        </p:tav>
                                      </p:tavLst>
                                    </p:anim>
                                    <p:anim calcmode="lin" valueType="num">
                                      <p:cBhvr additive="base">
                                        <p:cTn id="16" dur="500" fill="hold"/>
                                        <p:tgtEl>
                                          <p:spTgt spid="24585"/>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83303"/>
                                        </p:tgtEl>
                                        <p:attrNameLst>
                                          <p:attrName>style.visibility</p:attrName>
                                        </p:attrNameLst>
                                      </p:cBhvr>
                                      <p:to>
                                        <p:strVal val="visible"/>
                                      </p:to>
                                    </p:set>
                                    <p:anim calcmode="lin" valueType="num">
                                      <p:cBhvr additive="base">
                                        <p:cTn id="21" dur="500" fill="hold"/>
                                        <p:tgtEl>
                                          <p:spTgt spid="183303"/>
                                        </p:tgtEl>
                                        <p:attrNameLst>
                                          <p:attrName>ppt_x</p:attrName>
                                        </p:attrNameLst>
                                      </p:cBhvr>
                                      <p:tavLst>
                                        <p:tav tm="0">
                                          <p:val>
                                            <p:strVal val="1+#ppt_w/2"/>
                                          </p:val>
                                        </p:tav>
                                        <p:tav tm="100000">
                                          <p:val>
                                            <p:strVal val="#ppt_x"/>
                                          </p:val>
                                        </p:tav>
                                      </p:tavLst>
                                    </p:anim>
                                    <p:anim calcmode="lin" valueType="num">
                                      <p:cBhvr additive="base">
                                        <p:cTn id="22" dur="500" fill="hold"/>
                                        <p:tgtEl>
                                          <p:spTgt spid="183303"/>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83304"/>
                                        </p:tgtEl>
                                        <p:attrNameLst>
                                          <p:attrName>style.visibility</p:attrName>
                                        </p:attrNameLst>
                                      </p:cBhvr>
                                      <p:to>
                                        <p:strVal val="visible"/>
                                      </p:to>
                                    </p:set>
                                    <p:anim calcmode="lin" valueType="num">
                                      <p:cBhvr additive="base">
                                        <p:cTn id="25" dur="500" fill="hold"/>
                                        <p:tgtEl>
                                          <p:spTgt spid="183304"/>
                                        </p:tgtEl>
                                        <p:attrNameLst>
                                          <p:attrName>ppt_x</p:attrName>
                                        </p:attrNameLst>
                                      </p:cBhvr>
                                      <p:tavLst>
                                        <p:tav tm="0">
                                          <p:val>
                                            <p:strVal val="1+#ppt_w/2"/>
                                          </p:val>
                                        </p:tav>
                                        <p:tav tm="100000">
                                          <p:val>
                                            <p:strVal val="#ppt_x"/>
                                          </p:val>
                                        </p:tav>
                                      </p:tavLst>
                                    </p:anim>
                                    <p:anim calcmode="lin" valueType="num">
                                      <p:cBhvr additive="base">
                                        <p:cTn id="26" dur="500" fill="hold"/>
                                        <p:tgtEl>
                                          <p:spTgt spid="183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p:bldP spid="183304" grpId="0"/>
      <p:bldP spid="2458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14300" y="228600"/>
            <a:ext cx="9982200" cy="1143000"/>
          </a:xfrm>
        </p:spPr>
        <p:txBody>
          <a:bodyPr/>
          <a:lstStyle/>
          <a:p>
            <a:r>
              <a:rPr lang="en-US" sz="4000" dirty="0" smtClean="0">
                <a:solidFill>
                  <a:schemeClr val="tx1"/>
                </a:solidFill>
                <a:latin typeface="Arial" pitchFamily="34" charset="0"/>
              </a:rPr>
              <a:t>3.5 Control Porous Resorptive Fronts</a:t>
            </a:r>
          </a:p>
        </p:txBody>
      </p:sp>
      <p:sp>
        <p:nvSpPr>
          <p:cNvPr id="185347" name="Rectangle 3"/>
          <p:cNvSpPr>
            <a:spLocks noGrp="1" noChangeArrowheads="1"/>
          </p:cNvSpPr>
          <p:nvPr>
            <p:ph type="body" idx="1"/>
          </p:nvPr>
        </p:nvSpPr>
        <p:spPr>
          <a:xfrm>
            <a:off x="800100" y="1219200"/>
            <a:ext cx="8077200" cy="1066800"/>
          </a:xfrm>
        </p:spPr>
        <p:txBody>
          <a:bodyPr/>
          <a:lstStyle/>
          <a:p>
            <a:pPr>
              <a:spcBef>
                <a:spcPct val="50000"/>
              </a:spcBef>
            </a:pPr>
            <a:r>
              <a:rPr lang="en-US" dirty="0" smtClean="0">
                <a:latin typeface="Arial" pitchFamily="34" charset="0"/>
              </a:rPr>
              <a:t>Design porous margins of cranial implants to promote bony ingrowth.</a:t>
            </a:r>
          </a:p>
        </p:txBody>
      </p:sp>
      <p:pic>
        <p:nvPicPr>
          <p:cNvPr id="25604" name="Picture 4" descr="Hex Cell Drg Rot"/>
          <p:cNvPicPr>
            <a:picLocks noChangeAspect="1" noChangeArrowheads="1"/>
          </p:cNvPicPr>
          <p:nvPr/>
        </p:nvPicPr>
        <p:blipFill>
          <a:blip r:embed="rId3" cstate="print"/>
          <a:srcRect r="3181" b="4118"/>
          <a:stretch>
            <a:fillRect/>
          </a:stretch>
        </p:blipFill>
        <p:spPr bwMode="auto">
          <a:xfrm>
            <a:off x="38100" y="2922588"/>
            <a:ext cx="5067300" cy="3887787"/>
          </a:xfrm>
          <a:prstGeom prst="rect">
            <a:avLst/>
          </a:prstGeom>
          <a:noFill/>
          <a:ln w="9525">
            <a:noFill/>
            <a:miter lim="800000"/>
            <a:headEnd/>
            <a:tailEnd/>
          </a:ln>
        </p:spPr>
      </p:pic>
      <p:pic>
        <p:nvPicPr>
          <p:cNvPr id="25605" name="Picture 5" descr="unit-hex"/>
          <p:cNvPicPr>
            <a:picLocks noChangeAspect="1" noChangeArrowheads="1"/>
          </p:cNvPicPr>
          <p:nvPr/>
        </p:nvPicPr>
        <p:blipFill>
          <a:blip r:embed="rId4" cstate="print"/>
          <a:srcRect l="32065" r="32065"/>
          <a:stretch>
            <a:fillRect/>
          </a:stretch>
        </p:blipFill>
        <p:spPr bwMode="auto">
          <a:xfrm>
            <a:off x="7962900" y="1219200"/>
            <a:ext cx="725488" cy="1524000"/>
          </a:xfrm>
          <a:prstGeom prst="rect">
            <a:avLst/>
          </a:prstGeom>
          <a:noFill/>
          <a:ln w="9525">
            <a:noFill/>
            <a:miter lim="800000"/>
            <a:headEnd/>
            <a:tailEnd/>
          </a:ln>
        </p:spPr>
      </p:pic>
      <p:pic>
        <p:nvPicPr>
          <p:cNvPr id="25606" name="Picture 6" descr="scaffold-top-level-assy"/>
          <p:cNvPicPr>
            <a:picLocks noChangeAspect="1" noChangeArrowheads="1"/>
          </p:cNvPicPr>
          <p:nvPr/>
        </p:nvPicPr>
        <p:blipFill>
          <a:blip r:embed="rId5" cstate="print"/>
          <a:srcRect/>
          <a:stretch>
            <a:fillRect/>
          </a:stretch>
        </p:blipFill>
        <p:spPr bwMode="auto">
          <a:xfrm>
            <a:off x="5105400" y="2917825"/>
            <a:ext cx="5143500" cy="3892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 calcmode="lin" valueType="num">
                                      <p:cBhvr additive="base">
                                        <p:cTn id="7" dur="500" fill="hold"/>
                                        <p:tgtEl>
                                          <p:spTgt spid="185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53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0"/>
            <a:ext cx="10287000" cy="1143000"/>
          </a:xfrm>
          <a:noFill/>
        </p:spPr>
        <p:txBody>
          <a:bodyPr/>
          <a:lstStyle/>
          <a:p>
            <a:r>
              <a:rPr lang="en-US" sz="3600" dirty="0" smtClean="0">
                <a:solidFill>
                  <a:schemeClr val="tx1"/>
                </a:solidFill>
                <a:latin typeface="Arial" pitchFamily="34" charset="0"/>
              </a:rPr>
              <a:t>3.6 Test Scaffold: “Plate and Post” Geometry</a:t>
            </a:r>
          </a:p>
        </p:txBody>
      </p:sp>
      <p:sp>
        <p:nvSpPr>
          <p:cNvPr id="27651" name="Rectangle 3"/>
          <p:cNvSpPr>
            <a:spLocks noGrp="1" noChangeArrowheads="1"/>
          </p:cNvSpPr>
          <p:nvPr>
            <p:ph type="body" idx="4294967295"/>
          </p:nvPr>
        </p:nvSpPr>
        <p:spPr>
          <a:xfrm>
            <a:off x="311524" y="1077580"/>
            <a:ext cx="4495799" cy="4902200"/>
          </a:xfrm>
          <a:noFill/>
        </p:spPr>
        <p:txBody>
          <a:bodyPr/>
          <a:lstStyle/>
          <a:p>
            <a:pPr>
              <a:spcAft>
                <a:spcPct val="25000"/>
              </a:spcAft>
            </a:pPr>
            <a:r>
              <a:rPr lang="en-US" dirty="0" smtClean="0">
                <a:solidFill>
                  <a:schemeClr val="bg1"/>
                </a:solidFill>
                <a:latin typeface="Arial" pitchFamily="34" charset="0"/>
              </a:rPr>
              <a:t> </a:t>
            </a:r>
            <a:r>
              <a:rPr lang="en-US" sz="2800" dirty="0" smtClean="0">
                <a:latin typeface="Arial" pitchFamily="34" charset="0"/>
              </a:rPr>
              <a:t>Implant Design</a:t>
            </a:r>
          </a:p>
          <a:p>
            <a:pPr lvl="1">
              <a:spcAft>
                <a:spcPct val="25000"/>
              </a:spcAft>
            </a:pPr>
            <a:r>
              <a:rPr lang="en-US" sz="2000" dirty="0" smtClean="0">
                <a:latin typeface="Arial" pitchFamily="34" charset="0"/>
              </a:rPr>
              <a:t>Highest accuracy in Z with SLA was 400 microns.</a:t>
            </a:r>
          </a:p>
          <a:p>
            <a:pPr lvl="1">
              <a:spcAft>
                <a:spcPct val="25000"/>
              </a:spcAft>
            </a:pPr>
            <a:r>
              <a:rPr lang="en-US" sz="2000" dirty="0" smtClean="0">
                <a:latin typeface="Arial" pitchFamily="34" charset="0"/>
              </a:rPr>
              <a:t>800 </a:t>
            </a:r>
            <a:r>
              <a:rPr lang="el-GR" sz="2000" dirty="0" smtClean="0">
                <a:latin typeface="Arial" pitchFamily="34" charset="0"/>
              </a:rPr>
              <a:t>μ</a:t>
            </a:r>
            <a:r>
              <a:rPr lang="en-US" sz="2000" dirty="0" smtClean="0">
                <a:latin typeface="Arial" pitchFamily="34" charset="0"/>
              </a:rPr>
              <a:t>m diameter vertical channels.</a:t>
            </a:r>
          </a:p>
          <a:p>
            <a:pPr lvl="1">
              <a:spcAft>
                <a:spcPct val="25000"/>
              </a:spcAft>
            </a:pPr>
            <a:r>
              <a:rPr lang="en-US" sz="2000" dirty="0" smtClean="0">
                <a:latin typeface="Arial" pitchFamily="34" charset="0"/>
              </a:rPr>
              <a:t>400 </a:t>
            </a:r>
            <a:r>
              <a:rPr lang="el-GR" sz="2000" dirty="0" smtClean="0">
                <a:latin typeface="Arial" pitchFamily="34" charset="0"/>
              </a:rPr>
              <a:t>μ</a:t>
            </a:r>
            <a:r>
              <a:rPr lang="en-US" sz="2000" dirty="0" smtClean="0">
                <a:latin typeface="Arial" pitchFamily="34" charset="0"/>
              </a:rPr>
              <a:t>m thick plates with 800 </a:t>
            </a:r>
            <a:r>
              <a:rPr lang="el-GR" sz="2000" dirty="0" smtClean="0">
                <a:latin typeface="Arial" pitchFamily="34" charset="0"/>
              </a:rPr>
              <a:t>μ</a:t>
            </a:r>
            <a:r>
              <a:rPr lang="en-US" sz="2000" dirty="0" smtClean="0">
                <a:latin typeface="Arial" pitchFamily="34" charset="0"/>
              </a:rPr>
              <a:t>m gaps.</a:t>
            </a:r>
          </a:p>
          <a:p>
            <a:pPr lvl="1">
              <a:spcAft>
                <a:spcPct val="25000"/>
              </a:spcAft>
            </a:pPr>
            <a:r>
              <a:rPr lang="en-US" sz="2000" dirty="0" smtClean="0">
                <a:latin typeface="Arial" pitchFamily="34" charset="0"/>
              </a:rPr>
              <a:t>Large vertical channels facilitate scaffold loading and vasculature.</a:t>
            </a:r>
          </a:p>
          <a:p>
            <a:pPr lvl="1">
              <a:spcAft>
                <a:spcPct val="25000"/>
              </a:spcAft>
            </a:pPr>
            <a:r>
              <a:rPr lang="en-US" sz="2000" dirty="0" smtClean="0">
                <a:latin typeface="Arial" pitchFamily="34" charset="0"/>
              </a:rPr>
              <a:t>Inter-plate spaces open toward defect margin to facilitate tissue in-growth in cranial model.</a:t>
            </a:r>
          </a:p>
          <a:p>
            <a:pPr lvl="1">
              <a:spcAft>
                <a:spcPct val="25000"/>
              </a:spcAft>
            </a:pPr>
            <a:r>
              <a:rPr lang="en-US" sz="2000" dirty="0" smtClean="0">
                <a:latin typeface="Arial" pitchFamily="34" charset="0"/>
              </a:rPr>
              <a:t>Use cylinder in athymic nude rat model with allogenic cells.</a:t>
            </a:r>
          </a:p>
        </p:txBody>
      </p:sp>
      <p:sp>
        <p:nvSpPr>
          <p:cNvPr id="27652" name="Text Box 4"/>
          <p:cNvSpPr txBox="1">
            <a:spLocks noChangeArrowheads="1"/>
          </p:cNvSpPr>
          <p:nvPr/>
        </p:nvSpPr>
        <p:spPr bwMode="auto">
          <a:xfrm>
            <a:off x="5672025" y="6036610"/>
            <a:ext cx="1309688" cy="457200"/>
          </a:xfrm>
          <a:prstGeom prst="rect">
            <a:avLst/>
          </a:prstGeom>
          <a:noFill/>
          <a:ln w="12699">
            <a:noFill/>
            <a:miter lim="800000"/>
            <a:headEnd type="none" w="sm" len="sm"/>
            <a:tailEnd type="none" w="sm" len="sm"/>
          </a:ln>
        </p:spPr>
        <p:txBody>
          <a:bodyPr wrap="none">
            <a:spAutoFit/>
          </a:bodyPr>
          <a:lstStyle/>
          <a:p>
            <a:r>
              <a:rPr lang="en-US" dirty="0">
                <a:solidFill>
                  <a:srgbClr val="FFFF66"/>
                </a:solidFill>
              </a:rPr>
              <a:t>CAD file</a:t>
            </a:r>
          </a:p>
        </p:txBody>
      </p:sp>
      <p:pic>
        <p:nvPicPr>
          <p:cNvPr id="27653" name="Picture 6" descr="Scaffold_holes_CAD.jpg"/>
          <p:cNvPicPr>
            <a:picLocks noChangeAspect="1"/>
          </p:cNvPicPr>
          <p:nvPr/>
        </p:nvPicPr>
        <p:blipFill>
          <a:blip r:embed="rId3" cstate="print"/>
          <a:srcRect/>
          <a:stretch>
            <a:fillRect/>
          </a:stretch>
        </p:blipFill>
        <p:spPr bwMode="auto">
          <a:xfrm>
            <a:off x="5335475" y="4071285"/>
            <a:ext cx="2043113" cy="1939925"/>
          </a:xfrm>
          <a:prstGeom prst="rect">
            <a:avLst/>
          </a:prstGeom>
          <a:noFill/>
          <a:ln w="9525">
            <a:noFill/>
            <a:miter lim="800000"/>
            <a:headEnd/>
            <a:tailEnd/>
          </a:ln>
        </p:spPr>
      </p:pic>
      <p:pic>
        <p:nvPicPr>
          <p:cNvPr id="27654" name="Picture 8" descr="side_view_cad.jpg"/>
          <p:cNvPicPr>
            <a:picLocks noChangeAspect="1"/>
          </p:cNvPicPr>
          <p:nvPr/>
        </p:nvPicPr>
        <p:blipFill>
          <a:blip r:embed="rId4" cstate="print"/>
          <a:srcRect/>
          <a:stretch>
            <a:fillRect/>
          </a:stretch>
        </p:blipFill>
        <p:spPr bwMode="auto">
          <a:xfrm>
            <a:off x="5551375" y="1175685"/>
            <a:ext cx="1558925" cy="2819400"/>
          </a:xfrm>
          <a:prstGeom prst="rect">
            <a:avLst/>
          </a:prstGeom>
          <a:noFill/>
          <a:ln w="9525">
            <a:noFill/>
            <a:miter lim="800000"/>
            <a:headEnd/>
            <a:tailEnd/>
          </a:ln>
        </p:spPr>
      </p:pic>
      <p:pic>
        <p:nvPicPr>
          <p:cNvPr id="43010" name="Picture 1" descr="tiny.jpg"/>
          <p:cNvPicPr preferRelativeResize="0">
            <a:picLocks noChangeArrowheads="1"/>
          </p:cNvPicPr>
          <p:nvPr/>
        </p:nvPicPr>
        <p:blipFill>
          <a:blip r:embed="rId5"/>
          <a:srcRect/>
          <a:stretch>
            <a:fillRect/>
          </a:stretch>
        </p:blipFill>
        <p:spPr bwMode="auto">
          <a:xfrm>
            <a:off x="7855964" y="2315456"/>
            <a:ext cx="2094549" cy="1517334"/>
          </a:xfrm>
          <a:prstGeom prst="rect">
            <a:avLst/>
          </a:prstGeom>
          <a:noFill/>
          <a:ln w="9525">
            <a:noFill/>
            <a:miter lim="800000"/>
            <a:headEnd/>
            <a:tailEnd/>
          </a:ln>
        </p:spPr>
      </p:pic>
      <p:sp>
        <p:nvSpPr>
          <p:cNvPr id="8" name="Text Box 4"/>
          <p:cNvSpPr txBox="1">
            <a:spLocks noChangeArrowheads="1"/>
          </p:cNvSpPr>
          <p:nvPr/>
        </p:nvSpPr>
        <p:spPr bwMode="auto">
          <a:xfrm>
            <a:off x="7871594" y="3884396"/>
            <a:ext cx="2057400" cy="707886"/>
          </a:xfrm>
          <a:prstGeom prst="rect">
            <a:avLst/>
          </a:prstGeom>
          <a:noFill/>
          <a:ln w="12699">
            <a:noFill/>
            <a:miter lim="800000"/>
            <a:headEnd type="none" w="sm" len="sm"/>
            <a:tailEnd type="none" w="sm" len="sm"/>
          </a:ln>
        </p:spPr>
        <p:txBody>
          <a:bodyPr wrap="square">
            <a:spAutoFit/>
          </a:bodyPr>
          <a:lstStyle/>
          <a:p>
            <a:pPr algn="ctr"/>
            <a:r>
              <a:rPr lang="en-US" sz="2000" dirty="0" smtClean="0">
                <a:solidFill>
                  <a:srgbClr val="FFFF66"/>
                </a:solidFill>
              </a:rPr>
              <a:t>cDLP- rendered scaffold</a:t>
            </a:r>
            <a:endParaRPr lang="en-US" sz="2000" dirty="0">
              <a:solidFill>
                <a:srgbClr val="FFFF66"/>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anim calcmode="lin" valueType="num">
                                      <p:cBhvr additive="base">
                                        <p:cTn id="7"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1">
                                            <p:txEl>
                                              <p:pRg st="2" end="2"/>
                                            </p:txEl>
                                          </p:spTgt>
                                        </p:tgtEl>
                                        <p:attrNameLst>
                                          <p:attrName>style.visibility</p:attrName>
                                        </p:attrNameLst>
                                      </p:cBhvr>
                                      <p:to>
                                        <p:strVal val="visible"/>
                                      </p:to>
                                    </p:set>
                                    <p:anim calcmode="lin" valueType="num">
                                      <p:cBhvr additive="base">
                                        <p:cTn id="13" dur="5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anim calcmode="lin" valueType="num">
                                      <p:cBhvr additive="base">
                                        <p:cTn id="19" dur="5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7651">
                                            <p:txEl>
                                              <p:pRg st="4" end="4"/>
                                            </p:txEl>
                                          </p:spTgt>
                                        </p:tgtEl>
                                        <p:attrNameLst>
                                          <p:attrName>style.visibility</p:attrName>
                                        </p:attrNameLst>
                                      </p:cBhvr>
                                      <p:to>
                                        <p:strVal val="visible"/>
                                      </p:to>
                                    </p:set>
                                    <p:anim calcmode="lin" valueType="num">
                                      <p:cBhvr additive="base">
                                        <p:cTn id="25" dur="500" fill="hold"/>
                                        <p:tgtEl>
                                          <p:spTgt spid="2765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765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651">
                                            <p:txEl>
                                              <p:pRg st="5" end="5"/>
                                            </p:txEl>
                                          </p:spTgt>
                                        </p:tgtEl>
                                        <p:attrNameLst>
                                          <p:attrName>style.visibility</p:attrName>
                                        </p:attrNameLst>
                                      </p:cBhvr>
                                      <p:to>
                                        <p:strVal val="visible"/>
                                      </p:to>
                                    </p:set>
                                    <p:anim calcmode="lin" valueType="num">
                                      <p:cBhvr additive="base">
                                        <p:cTn id="31" dur="500" fill="hold"/>
                                        <p:tgtEl>
                                          <p:spTgt spid="2765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65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651">
                                            <p:txEl>
                                              <p:pRg st="6" end="6"/>
                                            </p:txEl>
                                          </p:spTgt>
                                        </p:tgtEl>
                                        <p:attrNameLst>
                                          <p:attrName>style.visibility</p:attrName>
                                        </p:attrNameLst>
                                      </p:cBhvr>
                                      <p:to>
                                        <p:strVal val="visible"/>
                                      </p:to>
                                    </p:set>
                                    <p:anim calcmode="lin" valueType="num">
                                      <p:cBhvr additive="base">
                                        <p:cTn id="37" dur="500" fill="hold"/>
                                        <p:tgtEl>
                                          <p:spTgt spid="27651">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65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idx="4294967295"/>
          </p:nvPr>
        </p:nvSpPr>
        <p:spPr>
          <a:xfrm>
            <a:off x="0" y="0"/>
            <a:ext cx="10287000" cy="1143000"/>
          </a:xfrm>
        </p:spPr>
        <p:txBody>
          <a:bodyPr/>
          <a:lstStyle/>
          <a:p>
            <a:r>
              <a:rPr lang="en-US" sz="3200" dirty="0" smtClean="0">
                <a:solidFill>
                  <a:schemeClr val="tx1"/>
                </a:solidFill>
                <a:latin typeface="Arial" pitchFamily="34" charset="0"/>
              </a:rPr>
              <a:t>3.7 Preparing the Design for Additive Manufacturing</a:t>
            </a:r>
          </a:p>
        </p:txBody>
      </p:sp>
      <p:pic>
        <p:nvPicPr>
          <p:cNvPr id="26627" name="Content Placeholder 3" descr="assem2_mates_fixed_07_apr_2008.jpg"/>
          <p:cNvPicPr>
            <a:picLocks noGrp="1" noChangeAspect="1"/>
          </p:cNvPicPr>
          <p:nvPr>
            <p:ph idx="4294967295"/>
          </p:nvPr>
        </p:nvPicPr>
        <p:blipFill>
          <a:blip r:embed="rId3" cstate="print"/>
          <a:srcRect l="15469" t="6667"/>
          <a:stretch>
            <a:fillRect/>
          </a:stretch>
        </p:blipFill>
        <p:spPr>
          <a:xfrm>
            <a:off x="562856" y="1376724"/>
            <a:ext cx="3211513" cy="1828800"/>
          </a:xfrm>
        </p:spPr>
      </p:pic>
      <p:pic>
        <p:nvPicPr>
          <p:cNvPr id="26628" name="Picture 5" descr="04.bmp"/>
          <p:cNvPicPr>
            <a:picLocks noChangeAspect="1"/>
          </p:cNvPicPr>
          <p:nvPr/>
        </p:nvPicPr>
        <p:blipFill>
          <a:blip r:embed="rId4" cstate="print"/>
          <a:srcRect/>
          <a:stretch>
            <a:fillRect/>
          </a:stretch>
        </p:blipFill>
        <p:spPr bwMode="auto">
          <a:xfrm>
            <a:off x="5706356" y="1376724"/>
            <a:ext cx="3292475" cy="1828800"/>
          </a:xfrm>
          <a:prstGeom prst="rect">
            <a:avLst/>
          </a:prstGeom>
          <a:noFill/>
          <a:ln w="9525">
            <a:noFill/>
            <a:miter lim="800000"/>
            <a:headEnd/>
            <a:tailEnd/>
          </a:ln>
        </p:spPr>
      </p:pic>
      <p:pic>
        <p:nvPicPr>
          <p:cNvPr id="26629" name="Picture 6" descr="02.bmp"/>
          <p:cNvPicPr>
            <a:picLocks noChangeAspect="1"/>
          </p:cNvPicPr>
          <p:nvPr/>
        </p:nvPicPr>
        <p:blipFill>
          <a:blip r:embed="rId5" cstate="print"/>
          <a:srcRect/>
          <a:stretch>
            <a:fillRect/>
          </a:stretch>
        </p:blipFill>
        <p:spPr bwMode="auto">
          <a:xfrm>
            <a:off x="562856" y="3967524"/>
            <a:ext cx="3292475" cy="1828800"/>
          </a:xfrm>
          <a:prstGeom prst="rect">
            <a:avLst/>
          </a:prstGeom>
          <a:noFill/>
          <a:ln w="9525">
            <a:noFill/>
            <a:miter lim="800000"/>
            <a:headEnd/>
            <a:tailEnd/>
          </a:ln>
        </p:spPr>
      </p:pic>
      <p:sp>
        <p:nvSpPr>
          <p:cNvPr id="8" name="Rectangle 7"/>
          <p:cNvSpPr/>
          <p:nvPr/>
        </p:nvSpPr>
        <p:spPr>
          <a:xfrm>
            <a:off x="1677281" y="4196124"/>
            <a:ext cx="685800" cy="228600"/>
          </a:xfrm>
          <a:prstGeom prst="rect">
            <a:avLst/>
          </a:prstGeom>
          <a:solidFill>
            <a:schemeClr val="accent1">
              <a:alpha val="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26631" name="Picture 8" descr="03.bmp"/>
          <p:cNvPicPr>
            <a:picLocks noChangeAspect="1"/>
          </p:cNvPicPr>
          <p:nvPr/>
        </p:nvPicPr>
        <p:blipFill>
          <a:blip r:embed="rId6" cstate="print"/>
          <a:srcRect/>
          <a:stretch>
            <a:fillRect/>
          </a:stretch>
        </p:blipFill>
        <p:spPr bwMode="auto">
          <a:xfrm>
            <a:off x="5363456" y="3815124"/>
            <a:ext cx="4525963" cy="2514600"/>
          </a:xfrm>
          <a:prstGeom prst="rect">
            <a:avLst/>
          </a:prstGeom>
          <a:noFill/>
          <a:ln w="9525">
            <a:noFill/>
            <a:miter lim="800000"/>
            <a:headEnd/>
            <a:tailEnd/>
          </a:ln>
        </p:spPr>
      </p:pic>
      <p:cxnSp>
        <p:nvCxnSpPr>
          <p:cNvPr id="11" name="Straight Connector 10"/>
          <p:cNvCxnSpPr/>
          <p:nvPr/>
        </p:nvCxnSpPr>
        <p:spPr>
          <a:xfrm flipV="1">
            <a:off x="2363081" y="3815124"/>
            <a:ext cx="3000375"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363081" y="4424724"/>
            <a:ext cx="3000375" cy="1905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634" name="TextBox 19"/>
          <p:cNvSpPr txBox="1">
            <a:spLocks noChangeArrowheads="1"/>
          </p:cNvSpPr>
          <p:nvPr/>
        </p:nvSpPr>
        <p:spPr bwMode="auto">
          <a:xfrm>
            <a:off x="562856" y="3205524"/>
            <a:ext cx="3171825" cy="584200"/>
          </a:xfrm>
          <a:prstGeom prst="rect">
            <a:avLst/>
          </a:prstGeom>
          <a:noFill/>
          <a:ln w="9525">
            <a:noFill/>
            <a:miter lim="800000"/>
            <a:headEnd/>
            <a:tailEnd/>
          </a:ln>
        </p:spPr>
        <p:txBody>
          <a:bodyPr>
            <a:spAutoFit/>
          </a:bodyPr>
          <a:lstStyle/>
          <a:p>
            <a:r>
              <a:rPr lang="en-US" sz="1600" dirty="0"/>
              <a:t>Create design in CAD software and convert to STL file.</a:t>
            </a:r>
          </a:p>
        </p:txBody>
      </p:sp>
      <p:sp>
        <p:nvSpPr>
          <p:cNvPr id="26635" name="TextBox 20"/>
          <p:cNvSpPr txBox="1">
            <a:spLocks noChangeArrowheads="1"/>
          </p:cNvSpPr>
          <p:nvPr/>
        </p:nvSpPr>
        <p:spPr bwMode="auto">
          <a:xfrm>
            <a:off x="6196894" y="3173774"/>
            <a:ext cx="2481262" cy="338138"/>
          </a:xfrm>
          <a:prstGeom prst="rect">
            <a:avLst/>
          </a:prstGeom>
          <a:noFill/>
          <a:ln w="9525">
            <a:noFill/>
            <a:miter lim="800000"/>
            <a:headEnd/>
            <a:tailEnd/>
          </a:ln>
        </p:spPr>
        <p:txBody>
          <a:bodyPr>
            <a:spAutoFit/>
          </a:bodyPr>
          <a:lstStyle/>
          <a:p>
            <a:r>
              <a:rPr lang="en-US" sz="1600" dirty="0"/>
              <a:t>Create Support Structures.</a:t>
            </a:r>
          </a:p>
        </p:txBody>
      </p:sp>
      <p:sp>
        <p:nvSpPr>
          <p:cNvPr id="26636" name="TextBox 21"/>
          <p:cNvSpPr txBox="1">
            <a:spLocks noChangeArrowheads="1"/>
          </p:cNvSpPr>
          <p:nvPr/>
        </p:nvSpPr>
        <p:spPr bwMode="auto">
          <a:xfrm>
            <a:off x="648581" y="5796324"/>
            <a:ext cx="3086100" cy="584200"/>
          </a:xfrm>
          <a:prstGeom prst="rect">
            <a:avLst/>
          </a:prstGeom>
          <a:noFill/>
          <a:ln w="9525">
            <a:noFill/>
            <a:miter lim="800000"/>
            <a:headEnd/>
            <a:tailEnd/>
          </a:ln>
        </p:spPr>
        <p:txBody>
          <a:bodyPr>
            <a:spAutoFit/>
          </a:bodyPr>
          <a:lstStyle/>
          <a:p>
            <a:r>
              <a:rPr lang="en-US" sz="1600" dirty="0"/>
              <a:t>Slice the STL file into layers to create a Build File. </a:t>
            </a:r>
          </a:p>
        </p:txBody>
      </p:sp>
      <p:cxnSp>
        <p:nvCxnSpPr>
          <p:cNvPr id="24" name="Straight Arrow Connector 23"/>
          <p:cNvCxnSpPr/>
          <p:nvPr/>
        </p:nvCxnSpPr>
        <p:spPr>
          <a:xfrm>
            <a:off x="3774884" y="2291124"/>
            <a:ext cx="1931472" cy="1588"/>
          </a:xfrm>
          <a:prstGeom prst="straightConnector1">
            <a:avLst/>
          </a:prstGeom>
          <a:ln w="63500">
            <a:solidFill>
              <a:srgbClr val="FF0000"/>
            </a:solidFill>
            <a:tailEnd type="triangle"/>
          </a:ln>
          <a:scene3d>
            <a:camera prst="orthographicFront"/>
            <a:lightRig rig="chilly" dir="t"/>
          </a:scene3d>
          <a:sp3d prstMaterial="matte"/>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10800000" flipV="1">
            <a:off x="3391781" y="2749912"/>
            <a:ext cx="2314575" cy="1217612"/>
          </a:xfrm>
          <a:prstGeom prst="straightConnector1">
            <a:avLst/>
          </a:prstGeom>
          <a:ln w="63500">
            <a:solidFill>
              <a:srgbClr val="FF0000"/>
            </a:solidFill>
            <a:tailEnd type="triangle"/>
          </a:ln>
          <a:scene3d>
            <a:camera prst="orthographicFront"/>
            <a:lightRig rig="chilly" dir="t"/>
          </a:scene3d>
          <a:sp3d/>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627"/>
                                        </p:tgtEl>
                                        <p:attrNameLst>
                                          <p:attrName>style.visibility</p:attrName>
                                        </p:attrNameLst>
                                      </p:cBhvr>
                                      <p:to>
                                        <p:strVal val="visible"/>
                                      </p:to>
                                    </p:set>
                                    <p:anim calcmode="lin" valueType="num">
                                      <p:cBhvr additive="base">
                                        <p:cTn id="7" dur="500" fill="hold"/>
                                        <p:tgtEl>
                                          <p:spTgt spid="26627"/>
                                        </p:tgtEl>
                                        <p:attrNameLst>
                                          <p:attrName>ppt_x</p:attrName>
                                        </p:attrNameLst>
                                      </p:cBhvr>
                                      <p:tavLst>
                                        <p:tav tm="0">
                                          <p:val>
                                            <p:strVal val="0-#ppt_w/2"/>
                                          </p:val>
                                        </p:tav>
                                        <p:tav tm="100000">
                                          <p:val>
                                            <p:strVal val="#ppt_x"/>
                                          </p:val>
                                        </p:tav>
                                      </p:tavLst>
                                    </p:anim>
                                    <p:anim calcmode="lin" valueType="num">
                                      <p:cBhvr additive="base">
                                        <p:cTn id="8" dur="500" fill="hold"/>
                                        <p:tgtEl>
                                          <p:spTgt spid="2662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6634"/>
                                        </p:tgtEl>
                                        <p:attrNameLst>
                                          <p:attrName>style.visibility</p:attrName>
                                        </p:attrNameLst>
                                      </p:cBhvr>
                                      <p:to>
                                        <p:strVal val="visible"/>
                                      </p:to>
                                    </p:set>
                                    <p:anim calcmode="lin" valueType="num">
                                      <p:cBhvr additive="base">
                                        <p:cTn id="11" dur="500" fill="hold"/>
                                        <p:tgtEl>
                                          <p:spTgt spid="26634"/>
                                        </p:tgtEl>
                                        <p:attrNameLst>
                                          <p:attrName>ppt_x</p:attrName>
                                        </p:attrNameLst>
                                      </p:cBhvr>
                                      <p:tavLst>
                                        <p:tav tm="0">
                                          <p:val>
                                            <p:strVal val="0-#ppt_w/2"/>
                                          </p:val>
                                        </p:tav>
                                        <p:tav tm="100000">
                                          <p:val>
                                            <p:strVal val="#ppt_x"/>
                                          </p:val>
                                        </p:tav>
                                      </p:tavLst>
                                    </p:anim>
                                    <p:anim calcmode="lin" valueType="num">
                                      <p:cBhvr additive="base">
                                        <p:cTn id="12" dur="500" fill="hold"/>
                                        <p:tgtEl>
                                          <p:spTgt spid="2663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6628"/>
                                        </p:tgtEl>
                                        <p:attrNameLst>
                                          <p:attrName>style.visibility</p:attrName>
                                        </p:attrNameLst>
                                      </p:cBhvr>
                                      <p:to>
                                        <p:strVal val="visible"/>
                                      </p:to>
                                    </p:set>
                                    <p:anim calcmode="lin" valueType="num">
                                      <p:cBhvr additive="base">
                                        <p:cTn id="23" dur="500" fill="hold"/>
                                        <p:tgtEl>
                                          <p:spTgt spid="26628"/>
                                        </p:tgtEl>
                                        <p:attrNameLst>
                                          <p:attrName>ppt_x</p:attrName>
                                        </p:attrNameLst>
                                      </p:cBhvr>
                                      <p:tavLst>
                                        <p:tav tm="0">
                                          <p:val>
                                            <p:strVal val="#ppt_x"/>
                                          </p:val>
                                        </p:tav>
                                        <p:tav tm="100000">
                                          <p:val>
                                            <p:strVal val="#ppt_x"/>
                                          </p:val>
                                        </p:tav>
                                      </p:tavLst>
                                    </p:anim>
                                    <p:anim calcmode="lin" valueType="num">
                                      <p:cBhvr additive="base">
                                        <p:cTn id="24" dur="500" fill="hold"/>
                                        <p:tgtEl>
                                          <p:spTgt spid="266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635"/>
                                        </p:tgtEl>
                                        <p:attrNameLst>
                                          <p:attrName>style.visibility</p:attrName>
                                        </p:attrNameLst>
                                      </p:cBhvr>
                                      <p:to>
                                        <p:strVal val="visible"/>
                                      </p:to>
                                    </p:set>
                                    <p:anim calcmode="lin" valueType="num">
                                      <p:cBhvr additive="base">
                                        <p:cTn id="27" dur="500" fill="hold"/>
                                        <p:tgtEl>
                                          <p:spTgt spid="26635"/>
                                        </p:tgtEl>
                                        <p:attrNameLst>
                                          <p:attrName>ppt_x</p:attrName>
                                        </p:attrNameLst>
                                      </p:cBhvr>
                                      <p:tavLst>
                                        <p:tav tm="0">
                                          <p:val>
                                            <p:strVal val="#ppt_x"/>
                                          </p:val>
                                        </p:tav>
                                        <p:tav tm="100000">
                                          <p:val>
                                            <p:strVal val="#ppt_x"/>
                                          </p:val>
                                        </p:tav>
                                      </p:tavLst>
                                    </p:anim>
                                    <p:anim calcmode="lin" valueType="num">
                                      <p:cBhvr additive="base">
                                        <p:cTn id="28" dur="500" fill="hold"/>
                                        <p:tgtEl>
                                          <p:spTgt spid="2663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anim calcmode="lin" valueType="num">
                                      <p:cBhvr additive="base">
                                        <p:cTn id="33" dur="500" fill="hold"/>
                                        <p:tgtEl>
                                          <p:spTgt spid="76"/>
                                        </p:tgtEl>
                                        <p:attrNameLst>
                                          <p:attrName>ppt_x</p:attrName>
                                        </p:attrNameLst>
                                      </p:cBhvr>
                                      <p:tavLst>
                                        <p:tav tm="0">
                                          <p:val>
                                            <p:strVal val="#ppt_x"/>
                                          </p:val>
                                        </p:tav>
                                        <p:tav tm="100000">
                                          <p:val>
                                            <p:strVal val="#ppt_x"/>
                                          </p:val>
                                        </p:tav>
                                      </p:tavLst>
                                    </p:anim>
                                    <p:anim calcmode="lin" valueType="num">
                                      <p:cBhvr additive="base">
                                        <p:cTn id="34"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6629"/>
                                        </p:tgtEl>
                                        <p:attrNameLst>
                                          <p:attrName>style.visibility</p:attrName>
                                        </p:attrNameLst>
                                      </p:cBhvr>
                                      <p:to>
                                        <p:strVal val="visible"/>
                                      </p:to>
                                    </p:set>
                                    <p:anim calcmode="lin" valueType="num">
                                      <p:cBhvr additive="base">
                                        <p:cTn id="39" dur="500" fill="hold"/>
                                        <p:tgtEl>
                                          <p:spTgt spid="26629"/>
                                        </p:tgtEl>
                                        <p:attrNameLst>
                                          <p:attrName>ppt_x</p:attrName>
                                        </p:attrNameLst>
                                      </p:cBhvr>
                                      <p:tavLst>
                                        <p:tav tm="0">
                                          <p:val>
                                            <p:strVal val="#ppt_x"/>
                                          </p:val>
                                        </p:tav>
                                        <p:tav tm="100000">
                                          <p:val>
                                            <p:strVal val="#ppt_x"/>
                                          </p:val>
                                        </p:tav>
                                      </p:tavLst>
                                    </p:anim>
                                    <p:anim calcmode="lin" valueType="num">
                                      <p:cBhvr additive="base">
                                        <p:cTn id="40" dur="500" fill="hold"/>
                                        <p:tgtEl>
                                          <p:spTgt spid="266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636"/>
                                        </p:tgtEl>
                                        <p:attrNameLst>
                                          <p:attrName>style.visibility</p:attrName>
                                        </p:attrNameLst>
                                      </p:cBhvr>
                                      <p:to>
                                        <p:strVal val="visible"/>
                                      </p:to>
                                    </p:set>
                                    <p:anim calcmode="lin" valueType="num">
                                      <p:cBhvr additive="base">
                                        <p:cTn id="43" dur="500" fill="hold"/>
                                        <p:tgtEl>
                                          <p:spTgt spid="26636"/>
                                        </p:tgtEl>
                                        <p:attrNameLst>
                                          <p:attrName>ppt_x</p:attrName>
                                        </p:attrNameLst>
                                      </p:cBhvr>
                                      <p:tavLst>
                                        <p:tav tm="0">
                                          <p:val>
                                            <p:strVal val="#ppt_x"/>
                                          </p:val>
                                        </p:tav>
                                        <p:tav tm="100000">
                                          <p:val>
                                            <p:strVal val="#ppt_x"/>
                                          </p:val>
                                        </p:tav>
                                      </p:tavLst>
                                    </p:anim>
                                    <p:anim calcmode="lin" valueType="num">
                                      <p:cBhvr additive="base">
                                        <p:cTn id="44" dur="500" fill="hold"/>
                                        <p:tgtEl>
                                          <p:spTgt spid="2663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ppt_x"/>
                                          </p:val>
                                        </p:tav>
                                        <p:tav tm="100000">
                                          <p:val>
                                            <p:strVal val="#ppt_x"/>
                                          </p:val>
                                        </p:tav>
                                      </p:tavLst>
                                    </p:anim>
                                    <p:anim calcmode="lin" valueType="num">
                                      <p:cBhvr additive="base">
                                        <p:cTn id="58" dur="500" fill="hold"/>
                                        <p:tgtEl>
                                          <p:spTgt spid="14"/>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6631"/>
                                        </p:tgtEl>
                                        <p:attrNameLst>
                                          <p:attrName>style.visibility</p:attrName>
                                        </p:attrNameLst>
                                      </p:cBhvr>
                                      <p:to>
                                        <p:strVal val="visible"/>
                                      </p:to>
                                    </p:set>
                                    <p:anim calcmode="lin" valueType="num">
                                      <p:cBhvr additive="base">
                                        <p:cTn id="61" dur="500" fill="hold"/>
                                        <p:tgtEl>
                                          <p:spTgt spid="26631"/>
                                        </p:tgtEl>
                                        <p:attrNameLst>
                                          <p:attrName>ppt_x</p:attrName>
                                        </p:attrNameLst>
                                      </p:cBhvr>
                                      <p:tavLst>
                                        <p:tav tm="0">
                                          <p:val>
                                            <p:strVal val="#ppt_x"/>
                                          </p:val>
                                        </p:tav>
                                        <p:tav tm="100000">
                                          <p:val>
                                            <p:strVal val="#ppt_x"/>
                                          </p:val>
                                        </p:tav>
                                      </p:tavLst>
                                    </p:anim>
                                    <p:anim calcmode="lin" valueType="num">
                                      <p:cBhvr additive="base">
                                        <p:cTn id="62" dur="500" fill="hold"/>
                                        <p:tgtEl>
                                          <p:spTgt spid="266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634" grpId="0"/>
      <p:bldP spid="26635" grpId="0"/>
      <p:bldP spid="2663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289082"/>
            <a:ext cx="8743950" cy="1143000"/>
          </a:xfrm>
        </p:spPr>
        <p:txBody>
          <a:bodyPr/>
          <a:lstStyle/>
          <a:p>
            <a:r>
              <a:rPr lang="en-US" sz="4000" dirty="0" smtClean="0">
                <a:latin typeface="Arial" pitchFamily="34" charset="0"/>
                <a:cs typeface="Arial" pitchFamily="34" charset="0"/>
              </a:rPr>
              <a:t>3.8 Applications: Tissue Engineering</a:t>
            </a:r>
            <a:endParaRPr lang="en-US" sz="4000" dirty="0">
              <a:latin typeface="Arial" pitchFamily="34" charset="0"/>
              <a:cs typeface="Arial" pitchFamily="34" charset="0"/>
            </a:endParaRPr>
          </a:p>
        </p:txBody>
      </p:sp>
      <p:sp>
        <p:nvSpPr>
          <p:cNvPr id="3" name="Content Placeholder 2"/>
          <p:cNvSpPr>
            <a:spLocks noGrp="1"/>
          </p:cNvSpPr>
          <p:nvPr>
            <p:ph idx="1"/>
          </p:nvPr>
        </p:nvSpPr>
        <p:spPr>
          <a:xfrm>
            <a:off x="514350" y="1841193"/>
            <a:ext cx="9258300" cy="4525963"/>
          </a:xfrm>
        </p:spPr>
        <p:txBody>
          <a:bodyPr>
            <a:normAutofit/>
          </a:bodyPr>
          <a:lstStyle/>
          <a:p>
            <a:r>
              <a:rPr lang="en-US" dirty="0" smtClean="0"/>
              <a:t>Scaffold</a:t>
            </a:r>
          </a:p>
          <a:p>
            <a:r>
              <a:rPr lang="en-US" dirty="0" smtClean="0"/>
              <a:t>Stem Cells</a:t>
            </a:r>
          </a:p>
          <a:p>
            <a:r>
              <a:rPr lang="en-US" dirty="0" smtClean="0"/>
              <a:t>Growth Factors</a:t>
            </a:r>
          </a:p>
          <a:p>
            <a:r>
              <a:rPr lang="en-US" dirty="0" smtClean="0"/>
              <a:t>Bioreactor</a:t>
            </a:r>
          </a:p>
          <a:p>
            <a:r>
              <a:rPr lang="en-US" dirty="0" smtClean="0"/>
              <a:t>Example:</a:t>
            </a:r>
          </a:p>
          <a:p>
            <a:pPr lvl="1"/>
            <a:r>
              <a:rPr lang="en-US" sz="2400" dirty="0" smtClean="0"/>
              <a:t>Cranial Flap Regeneration:</a:t>
            </a:r>
          </a:p>
          <a:p>
            <a:pPr lvl="2"/>
            <a:r>
              <a:rPr lang="en-US" sz="2000" dirty="0" smtClean="0"/>
              <a:t>Design Scaffold</a:t>
            </a:r>
          </a:p>
          <a:p>
            <a:pPr lvl="2"/>
            <a:r>
              <a:rPr lang="en-US" sz="2000" dirty="0" smtClean="0"/>
              <a:t>AM of design in resorbable </a:t>
            </a:r>
          </a:p>
          <a:p>
            <a:pPr marL="914400" lvl="2" indent="0">
              <a:buNone/>
            </a:pPr>
            <a:r>
              <a:rPr lang="en-US" sz="2000" dirty="0"/>
              <a:t> </a:t>
            </a:r>
            <a:r>
              <a:rPr lang="en-US" sz="2000" dirty="0" smtClean="0"/>
              <a:t>   material</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489" y="3836053"/>
            <a:ext cx="2625328" cy="2281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191695" y="5940409"/>
            <a:ext cx="4245073" cy="615553"/>
          </a:xfrm>
          <a:prstGeom prst="rect">
            <a:avLst/>
          </a:prstGeom>
          <a:noFill/>
        </p:spPr>
        <p:txBody>
          <a:bodyPr wrap="none" rtlCol="0">
            <a:spAutoFit/>
          </a:bodyPr>
          <a:lstStyle/>
          <a:p>
            <a:pPr algn="ctr"/>
            <a:r>
              <a:rPr lang="en-US" dirty="0" smtClean="0"/>
              <a:t>Bioreactor</a:t>
            </a:r>
          </a:p>
          <a:p>
            <a:pPr algn="ctr"/>
            <a:r>
              <a:rPr lang="en-US" sz="1000" dirty="0"/>
              <a:t>http://upload.wikimedia.org/wikipedia/commons/e/ee/Bioreactor_principle.svg</a:t>
            </a:r>
            <a:endParaRPr lang="en-US" sz="1000" dirty="0" smtClean="0"/>
          </a:p>
        </p:txBody>
      </p:sp>
      <p:sp>
        <p:nvSpPr>
          <p:cNvPr id="6" name="TextBox 5"/>
          <p:cNvSpPr txBox="1"/>
          <p:nvPr/>
        </p:nvSpPr>
        <p:spPr>
          <a:xfrm>
            <a:off x="4736808" y="3260089"/>
            <a:ext cx="5314950" cy="400110"/>
          </a:xfrm>
          <a:prstGeom prst="rect">
            <a:avLst/>
          </a:prstGeom>
          <a:noFill/>
        </p:spPr>
        <p:txBody>
          <a:bodyPr wrap="square" rtlCol="0">
            <a:spAutoFit/>
          </a:bodyPr>
          <a:lstStyle/>
          <a:p>
            <a:r>
              <a:rPr lang="en-US" sz="1000" dirty="0" err="1"/>
              <a:t>Rao</a:t>
            </a:r>
            <a:r>
              <a:rPr lang="en-US" sz="1000" dirty="0"/>
              <a:t> RR, </a:t>
            </a:r>
            <a:r>
              <a:rPr lang="en-US" sz="1000" dirty="0" err="1"/>
              <a:t>Stegemann</a:t>
            </a:r>
            <a:r>
              <a:rPr lang="en-US" sz="1000" dirty="0"/>
              <a:t> JP. Cell-based approaches to the engineering of vascularized bone tissue. </a:t>
            </a:r>
            <a:r>
              <a:rPr lang="en-US" sz="1000" dirty="0" err="1"/>
              <a:t>Cytotherapy</a:t>
            </a:r>
            <a:r>
              <a:rPr lang="en-US" sz="1000" dirty="0"/>
              <a:t> 0:1-14, 2013, p. 5</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115" y="1649155"/>
            <a:ext cx="4156653" cy="1610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3258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5948" y="342008"/>
            <a:ext cx="10287000" cy="1143000"/>
          </a:xfrm>
        </p:spPr>
        <p:txBody>
          <a:bodyPr/>
          <a:lstStyle/>
          <a:p>
            <a:r>
              <a:rPr lang="en-US" dirty="0" smtClean="0">
                <a:latin typeface="Arial" pitchFamily="34" charset="0"/>
                <a:cs typeface="Arial" pitchFamily="34" charset="0"/>
              </a:rPr>
              <a:t>                     Bioreactor</a:t>
            </a:r>
          </a:p>
        </p:txBody>
      </p:sp>
      <p:sp>
        <p:nvSpPr>
          <p:cNvPr id="19459" name="Content Placeholder 2"/>
          <p:cNvSpPr>
            <a:spLocks noGrp="1"/>
          </p:cNvSpPr>
          <p:nvPr>
            <p:ph idx="1"/>
          </p:nvPr>
        </p:nvSpPr>
        <p:spPr>
          <a:xfrm>
            <a:off x="429931" y="811648"/>
            <a:ext cx="3152775" cy="1143000"/>
          </a:xfrm>
        </p:spPr>
        <p:txBody>
          <a:bodyPr>
            <a:normAutofit/>
          </a:bodyPr>
          <a:lstStyle/>
          <a:p>
            <a:r>
              <a:rPr lang="en-US" sz="2000" dirty="0" smtClean="0">
                <a:latin typeface="Arial" pitchFamily="34" charset="0"/>
                <a:cs typeface="Arial" pitchFamily="34" charset="0"/>
              </a:rPr>
              <a:t>MSCs Seeded on Resorbable Polymer Implant.</a:t>
            </a:r>
          </a:p>
        </p:txBody>
      </p:sp>
      <p:pic>
        <p:nvPicPr>
          <p:cNvPr id="19460" name="Content Placeholder 3" descr="DSCN3464.JPG"/>
          <p:cNvPicPr>
            <a:picLocks/>
          </p:cNvPicPr>
          <p:nvPr/>
        </p:nvPicPr>
        <p:blipFill>
          <a:blip r:embed="rId2" cstate="print"/>
          <a:srcRect/>
          <a:stretch>
            <a:fillRect/>
          </a:stretch>
        </p:blipFill>
        <p:spPr bwMode="auto">
          <a:xfrm>
            <a:off x="3924301" y="1268850"/>
            <a:ext cx="6034088" cy="4525963"/>
          </a:xfrm>
          <a:prstGeom prst="rect">
            <a:avLst/>
          </a:prstGeom>
          <a:noFill/>
          <a:ln w="9525">
            <a:noFill/>
            <a:miter lim="800000"/>
            <a:headEnd/>
            <a:tailEnd/>
          </a:ln>
        </p:spPr>
      </p:pic>
      <p:pic>
        <p:nvPicPr>
          <p:cNvPr id="7" name="Picture 2" descr="SEM"/>
          <p:cNvPicPr>
            <a:picLocks noChangeAspect="1" noChangeArrowheads="1"/>
          </p:cNvPicPr>
          <p:nvPr/>
        </p:nvPicPr>
        <p:blipFill>
          <a:blip r:embed="rId3" cstate="print"/>
          <a:srcRect/>
          <a:stretch>
            <a:fillRect/>
          </a:stretch>
        </p:blipFill>
        <p:spPr bwMode="auto">
          <a:xfrm>
            <a:off x="684648" y="4391280"/>
            <a:ext cx="2462686" cy="1830568"/>
          </a:xfrm>
          <a:prstGeom prst="rect">
            <a:avLst/>
          </a:prstGeom>
          <a:noFill/>
          <a:ln w="9525">
            <a:noFill/>
            <a:miter lim="800000"/>
            <a:headEnd/>
            <a:tailEnd/>
          </a:ln>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350" b="-302"/>
          <a:stretch/>
        </p:blipFill>
        <p:spPr bwMode="auto">
          <a:xfrm>
            <a:off x="428625" y="1954649"/>
            <a:ext cx="1577693" cy="1437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Content Placeholder 5"/>
          <p:cNvPicPr>
            <a:picLocks noChangeAspect="1"/>
          </p:cNvPicPr>
          <p:nvPr/>
        </p:nvPicPr>
        <p:blipFill>
          <a:blip r:embed="rId5" cstate="print"/>
          <a:srcRect/>
          <a:stretch>
            <a:fillRect/>
          </a:stretch>
        </p:blipFill>
        <p:spPr>
          <a:xfrm>
            <a:off x="49340" y="3400680"/>
            <a:ext cx="3843765" cy="990600"/>
          </a:xfrm>
          <a:prstGeom prst="rect">
            <a:avLst/>
          </a:prstGeom>
        </p:spPr>
      </p:pic>
      <p:pic>
        <p:nvPicPr>
          <p:cNvPr id="10" name="Picture 6" descr="http://teleanatomy.com/General%20Anatomy/Introduction%20to%20Anatomy%203rd%20Edition/Skeletal%20system_files/image02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86238" y="2684856"/>
            <a:ext cx="1667003" cy="68943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8014" y="3311821"/>
            <a:ext cx="1200150" cy="215444"/>
          </a:xfrm>
          <a:prstGeom prst="rect">
            <a:avLst/>
          </a:prstGeom>
          <a:noFill/>
        </p:spPr>
        <p:txBody>
          <a:bodyPr wrap="square" rtlCol="0">
            <a:spAutoFit/>
          </a:bodyPr>
          <a:lstStyle/>
          <a:p>
            <a:r>
              <a:rPr lang="en-US" sz="800" dirty="0" smtClean="0"/>
              <a:t>Teleanatomy.com</a:t>
            </a:r>
            <a:endParaRPr lang="en-US" sz="800" dirty="0"/>
          </a:p>
        </p:txBody>
      </p:sp>
    </p:spTree>
    <p:extLst>
      <p:ext uri="{BB962C8B-B14F-4D97-AF65-F5344CB8AC3E}">
        <p14:creationId xmlns:p14="http://schemas.microsoft.com/office/powerpoint/2010/main" val="29114584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93750" y="203200"/>
            <a:ext cx="8743950" cy="1143000"/>
          </a:xfrm>
          <a:noFill/>
        </p:spPr>
        <p:txBody>
          <a:bodyPr/>
          <a:lstStyle/>
          <a:p>
            <a:r>
              <a:rPr lang="en-US" dirty="0" smtClean="0">
                <a:solidFill>
                  <a:schemeClr val="tx1"/>
                </a:solidFill>
                <a:latin typeface="Arial" pitchFamily="34" charset="0"/>
              </a:rPr>
              <a:t>Overview</a:t>
            </a:r>
          </a:p>
        </p:txBody>
      </p:sp>
      <p:sp>
        <p:nvSpPr>
          <p:cNvPr id="7171" name="Rectangle 3"/>
          <p:cNvSpPr>
            <a:spLocks noGrp="1" noChangeArrowheads="1"/>
          </p:cNvSpPr>
          <p:nvPr>
            <p:ph type="body" idx="1"/>
          </p:nvPr>
        </p:nvSpPr>
        <p:spPr>
          <a:xfrm>
            <a:off x="800100" y="2095500"/>
            <a:ext cx="8915400" cy="3048000"/>
          </a:xfrm>
          <a:noFill/>
        </p:spPr>
        <p:txBody>
          <a:bodyPr/>
          <a:lstStyle/>
          <a:p>
            <a:r>
              <a:rPr lang="en-US" sz="2800" dirty="0">
                <a:latin typeface="Times" charset="0"/>
              </a:rPr>
              <a:t>I	Clinical Problem: Large Cranial Defects</a:t>
            </a:r>
          </a:p>
          <a:p>
            <a:r>
              <a:rPr lang="en-US" sz="2800" dirty="0">
                <a:latin typeface="Times" charset="0"/>
              </a:rPr>
              <a:t>II	Cranial Implant Computer Aided Design (CAD)</a:t>
            </a:r>
          </a:p>
          <a:p>
            <a:r>
              <a:rPr lang="en-US" sz="2800" dirty="0">
                <a:latin typeface="Times" charset="0"/>
              </a:rPr>
              <a:t>III	Light-based polymerization of PPF Scaffolds</a:t>
            </a:r>
          </a:p>
          <a:p>
            <a:r>
              <a:rPr lang="en-US" sz="2800" i="1" dirty="0">
                <a:solidFill>
                  <a:srgbClr val="00B0F0"/>
                </a:solidFill>
                <a:latin typeface="Times" charset="0"/>
              </a:rPr>
              <a:t>IV	Initiators, Dyes, Biologics, Crystals, and Solvents</a:t>
            </a:r>
          </a:p>
          <a:p>
            <a:r>
              <a:rPr lang="en-US" sz="2800" dirty="0">
                <a:latin typeface="Times" charset="0"/>
              </a:rPr>
              <a:t>V	Discussion</a:t>
            </a:r>
          </a:p>
          <a:p>
            <a:endParaRPr lang="en-US" sz="2800" dirty="0" smtClean="0">
              <a:latin typeface="Times" charset="0"/>
            </a:endParaRPr>
          </a:p>
        </p:txBody>
      </p:sp>
      <p:sp>
        <p:nvSpPr>
          <p:cNvPr id="7" name="Rectangle 5"/>
          <p:cNvSpPr>
            <a:spLocks noChangeArrowheads="1"/>
          </p:cNvSpPr>
          <p:nvPr/>
        </p:nvSpPr>
        <p:spPr bwMode="auto">
          <a:xfrm>
            <a:off x="8249629" y="6378979"/>
            <a:ext cx="1917545" cy="400752"/>
          </a:xfrm>
          <a:prstGeom prst="rect">
            <a:avLst/>
          </a:prstGeom>
          <a:noFill/>
          <a:ln w="9525">
            <a:noFill/>
            <a:miter lim="800000"/>
            <a:headEnd/>
            <a:tailEnd/>
          </a:ln>
        </p:spPr>
        <p:txBody>
          <a:bodyPr wrap="square" lIns="92075" tIns="46038" rIns="92075" bIns="46038">
            <a:spAutoFit/>
          </a:bodyPr>
          <a:lstStyle/>
          <a:p>
            <a:r>
              <a:rPr lang="en-US" sz="2000" dirty="0" smtClean="0">
                <a:latin typeface="Book Antiqua" pitchFamily="18" charset="0"/>
              </a:rPr>
              <a:t>October 4, 2013</a:t>
            </a:r>
            <a:endParaRPr lang="en-US" dirty="0">
              <a:latin typeface="Book Antiqua"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54" b="58852"/>
          <a:stretch/>
        </p:blipFill>
        <p:spPr>
          <a:xfrm>
            <a:off x="6497030" y="5201323"/>
            <a:ext cx="3722016" cy="1159588"/>
          </a:xfrm>
          <a:prstGeom prst="rect">
            <a:avLst/>
          </a:prstGeom>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914" y="5148130"/>
            <a:ext cx="3890435" cy="153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09625" y="-63500"/>
            <a:ext cx="8743950" cy="1143000"/>
          </a:xfrm>
          <a:noFill/>
        </p:spPr>
        <p:txBody>
          <a:bodyPr/>
          <a:lstStyle/>
          <a:p>
            <a:r>
              <a:rPr lang="en-US" dirty="0" smtClean="0">
                <a:solidFill>
                  <a:schemeClr val="tx1"/>
                </a:solidFill>
                <a:latin typeface="Arial" pitchFamily="34" charset="0"/>
              </a:rPr>
              <a:t>The Ohio State University</a:t>
            </a:r>
          </a:p>
        </p:txBody>
      </p:sp>
      <p:sp>
        <p:nvSpPr>
          <p:cNvPr id="6147" name="Rectangle 3"/>
          <p:cNvSpPr>
            <a:spLocks noGrp="1" noChangeArrowheads="1"/>
          </p:cNvSpPr>
          <p:nvPr>
            <p:ph type="body" idx="1"/>
          </p:nvPr>
        </p:nvSpPr>
        <p:spPr>
          <a:xfrm>
            <a:off x="190501" y="836887"/>
            <a:ext cx="3456756" cy="2590800"/>
          </a:xfrm>
          <a:noFill/>
        </p:spPr>
        <p:txBody>
          <a:bodyPr/>
          <a:lstStyle/>
          <a:p>
            <a:pPr marL="228600" indent="0">
              <a:spcBef>
                <a:spcPts val="600"/>
              </a:spcBef>
              <a:spcAft>
                <a:spcPts val="0"/>
              </a:spcAft>
              <a:buNone/>
              <a:tabLst>
                <a:tab pos="228600" algn="l"/>
              </a:tabLst>
            </a:pPr>
            <a:r>
              <a:rPr lang="en-US" sz="1800" dirty="0" smtClean="0">
                <a:latin typeface="Arial" pitchFamily="34" charset="0"/>
                <a:cs typeface="Arial" pitchFamily="34" charset="0"/>
              </a:rPr>
              <a:t>Columbus</a:t>
            </a:r>
            <a:r>
              <a:rPr lang="en-US" sz="1800" dirty="0">
                <a:latin typeface="Arial" pitchFamily="34" charset="0"/>
                <a:cs typeface="Arial" pitchFamily="34" charset="0"/>
              </a:rPr>
              <a:t>, </a:t>
            </a:r>
            <a:r>
              <a:rPr lang="en-US" sz="1800" dirty="0" smtClean="0">
                <a:latin typeface="Arial" pitchFamily="34" charset="0"/>
                <a:cs typeface="Arial" pitchFamily="34" charset="0"/>
              </a:rPr>
              <a:t>OH</a:t>
            </a:r>
          </a:p>
          <a:p>
            <a:pPr marL="228600" indent="0">
              <a:spcBef>
                <a:spcPts val="600"/>
              </a:spcBef>
              <a:spcAft>
                <a:spcPts val="0"/>
              </a:spcAft>
              <a:tabLst>
                <a:tab pos="228600" algn="l"/>
              </a:tabLst>
            </a:pPr>
            <a:r>
              <a:rPr lang="en-US" sz="1800" dirty="0" smtClean="0">
                <a:latin typeface="Arial" pitchFamily="34" charset="0"/>
                <a:cs typeface="Arial" pitchFamily="34" charset="0"/>
              </a:rPr>
              <a:t>	</a:t>
            </a:r>
            <a:r>
              <a:rPr lang="en-US" sz="1800" dirty="0">
                <a:latin typeface="Arial" pitchFamily="34" charset="0"/>
                <a:cs typeface="Arial" pitchFamily="34" charset="0"/>
              </a:rPr>
              <a:t>Campus 7 km</a:t>
            </a:r>
            <a:r>
              <a:rPr lang="en-US" sz="1800" baseline="30000" dirty="0">
                <a:latin typeface="Arial" pitchFamily="34" charset="0"/>
                <a:cs typeface="Arial" pitchFamily="34" charset="0"/>
              </a:rPr>
              <a:t>2</a:t>
            </a:r>
          </a:p>
          <a:p>
            <a:pPr marL="228600" indent="0">
              <a:spcBef>
                <a:spcPts val="600"/>
              </a:spcBef>
              <a:spcAft>
                <a:spcPts val="0"/>
              </a:spcAft>
              <a:tabLst>
                <a:tab pos="228600" algn="l"/>
              </a:tabLst>
            </a:pPr>
            <a:r>
              <a:rPr lang="en-US" sz="1800" dirty="0" smtClean="0">
                <a:latin typeface="Arial" pitchFamily="34" charset="0"/>
                <a:cs typeface="Arial" pitchFamily="34" charset="0"/>
              </a:rPr>
              <a:t> 	64,429 Students</a:t>
            </a:r>
            <a:endParaRPr lang="en-US" sz="1800" dirty="0">
              <a:latin typeface="Arial" pitchFamily="34" charset="0"/>
              <a:cs typeface="Arial" pitchFamily="34" charset="0"/>
            </a:endParaRPr>
          </a:p>
          <a:p>
            <a:pPr marL="228600" indent="0">
              <a:spcBef>
                <a:spcPts val="600"/>
              </a:spcBef>
              <a:spcAft>
                <a:spcPts val="0"/>
              </a:spcAft>
              <a:tabLst>
                <a:tab pos="228600" algn="l"/>
              </a:tabLst>
            </a:pPr>
            <a:r>
              <a:rPr lang="en-US" sz="1800" dirty="0" smtClean="0">
                <a:latin typeface="Arial" pitchFamily="34" charset="0"/>
                <a:cs typeface="Arial" pitchFamily="34" charset="0"/>
              </a:rPr>
              <a:t> 	56,867Undergraduate</a:t>
            </a:r>
          </a:p>
          <a:p>
            <a:pPr marL="228600" indent="0">
              <a:spcBef>
                <a:spcPts val="600"/>
              </a:spcBef>
              <a:spcAft>
                <a:spcPts val="0"/>
              </a:spcAft>
              <a:tabLst>
                <a:tab pos="228600" algn="l"/>
              </a:tabLst>
            </a:pPr>
            <a:r>
              <a:rPr lang="en-US" sz="1800" dirty="0" smtClean="0">
                <a:latin typeface="Arial" pitchFamily="34" charset="0"/>
                <a:cs typeface="Arial" pitchFamily="34" charset="0"/>
              </a:rPr>
              <a:t> 	13,951 Postgraduate</a:t>
            </a:r>
          </a:p>
          <a:p>
            <a:pPr marL="228600" lvl="1" indent="0">
              <a:spcBef>
                <a:spcPts val="600"/>
              </a:spcBef>
              <a:spcAft>
                <a:spcPts val="0"/>
              </a:spcAft>
              <a:buFont typeface="Arial" pitchFamily="34" charset="0"/>
              <a:buChar char="•"/>
              <a:tabLst>
                <a:tab pos="228600" algn="l"/>
              </a:tabLst>
            </a:pPr>
            <a:r>
              <a:rPr lang="en-US" sz="1800" dirty="0" smtClean="0">
                <a:latin typeface="Arial" pitchFamily="34" charset="0"/>
                <a:cs typeface="Arial" pitchFamily="34" charset="0"/>
              </a:rPr>
              <a:t>	6,254 Academic Staff</a:t>
            </a:r>
          </a:p>
          <a:p>
            <a:pPr marL="228600" lvl="1" indent="0">
              <a:spcBef>
                <a:spcPts val="600"/>
              </a:spcBef>
              <a:spcAft>
                <a:spcPts val="0"/>
              </a:spcAft>
              <a:buFont typeface="Arial" pitchFamily="34" charset="0"/>
              <a:buChar char="•"/>
              <a:tabLst>
                <a:tab pos="228600" algn="l"/>
              </a:tabLst>
            </a:pPr>
            <a:r>
              <a:rPr lang="en-US" sz="1800" dirty="0" smtClean="0"/>
              <a:t> 	</a:t>
            </a:r>
            <a:r>
              <a:rPr lang="en-US" sz="1800" dirty="0" err="1" smtClean="0">
                <a:latin typeface="Arial" pitchFamily="34" charset="0"/>
                <a:cs typeface="Arial" pitchFamily="34" charset="0"/>
              </a:rPr>
              <a:t>Div</a:t>
            </a:r>
            <a:r>
              <a:rPr lang="en-US" sz="1800" dirty="0" smtClean="0">
                <a:latin typeface="Arial" pitchFamily="34" charset="0"/>
                <a:cs typeface="Arial" pitchFamily="34" charset="0"/>
              </a:rPr>
              <a:t> I-AAA: 19 </a:t>
            </a:r>
            <a:r>
              <a:rPr lang="en-US" sz="1800" dirty="0" err="1" smtClean="0">
                <a:latin typeface="Arial" pitchFamily="34" charset="0"/>
                <a:cs typeface="Arial" pitchFamily="34" charset="0"/>
              </a:rPr>
              <a:t>mens</a:t>
            </a:r>
            <a:r>
              <a:rPr lang="en-US" sz="1800" dirty="0" smtClean="0">
                <a:latin typeface="Arial" pitchFamily="34" charset="0"/>
                <a:cs typeface="Arial" pitchFamily="34" charset="0"/>
              </a:rPr>
              <a:t>,</a:t>
            </a:r>
          </a:p>
          <a:p>
            <a:pPr marL="228600" lvl="1" indent="0">
              <a:spcBef>
                <a:spcPts val="0"/>
              </a:spcBef>
              <a:spcAft>
                <a:spcPts val="0"/>
              </a:spcAft>
              <a:buNone/>
              <a:tabLst>
                <a:tab pos="228600" algn="l"/>
              </a:tabLst>
            </a:pPr>
            <a:r>
              <a:rPr lang="en-US" sz="1800" dirty="0" smtClean="0">
                <a:latin typeface="Arial" pitchFamily="34" charset="0"/>
                <a:cs typeface="Arial" pitchFamily="34" charset="0"/>
              </a:rPr>
              <a:t> 	20 </a:t>
            </a:r>
            <a:r>
              <a:rPr lang="en-US" sz="1800" dirty="0" err="1" smtClean="0">
                <a:latin typeface="Arial" pitchFamily="34" charset="0"/>
                <a:cs typeface="Arial" pitchFamily="34" charset="0"/>
              </a:rPr>
              <a:t>womens</a:t>
            </a:r>
            <a:r>
              <a:rPr lang="en-US" sz="1800" dirty="0" smtClean="0">
                <a:latin typeface="Arial" pitchFamily="34" charset="0"/>
                <a:cs typeface="Arial" pitchFamily="34" charset="0"/>
              </a:rPr>
              <a:t> varsity 	sports teams</a:t>
            </a:r>
          </a:p>
          <a:p>
            <a:pPr marL="514350" lvl="1">
              <a:spcBef>
                <a:spcPts val="0"/>
              </a:spcBef>
              <a:spcAft>
                <a:spcPts val="0"/>
              </a:spcAft>
              <a:buFont typeface="Arial" pitchFamily="34" charset="0"/>
              <a:buChar char="•"/>
              <a:tabLst>
                <a:tab pos="228600" algn="l"/>
              </a:tabLst>
            </a:pPr>
            <a:r>
              <a:rPr lang="en-US" sz="1800" dirty="0" smtClean="0">
                <a:latin typeface="Arial" pitchFamily="34" charset="0"/>
                <a:cs typeface="Arial" pitchFamily="34" charset="0"/>
              </a:rPr>
              <a:t>	475,000 living alumni</a:t>
            </a:r>
            <a:endParaRPr lang="en-US" sz="1800" dirty="0">
              <a:latin typeface="Arial" pitchFamily="34" charset="0"/>
              <a:cs typeface="Arial" pitchFamily="34" charset="0"/>
            </a:endParaRPr>
          </a:p>
          <a:p>
            <a:pPr marL="228600" lvl="1" indent="0">
              <a:spcBef>
                <a:spcPts val="0"/>
              </a:spcBef>
              <a:spcAft>
                <a:spcPts val="0"/>
              </a:spcAft>
              <a:buNone/>
              <a:tabLst>
                <a:tab pos="228600" algn="l"/>
              </a:tabLst>
            </a:pPr>
            <a:endParaRPr lang="en-US" sz="1800" dirty="0" smtClean="0">
              <a:latin typeface="Arial" pitchFamily="34" charset="0"/>
              <a:cs typeface="Arial" pitchFamily="34" charset="0"/>
            </a:endParaRPr>
          </a:p>
          <a:p>
            <a:pPr marL="228600" lvl="1" indent="0">
              <a:spcBef>
                <a:spcPts val="0"/>
              </a:spcBef>
              <a:spcAft>
                <a:spcPts val="0"/>
              </a:spcAft>
              <a:buNone/>
              <a:tabLst>
                <a:tab pos="228600" algn="l"/>
              </a:tabLst>
            </a:pPr>
            <a:r>
              <a:rPr lang="en-US" sz="1800" dirty="0">
                <a:latin typeface="Arial" pitchFamily="34" charset="0"/>
                <a:cs typeface="Arial" pitchFamily="34" charset="0"/>
              </a:rPr>
              <a:t>	</a:t>
            </a:r>
            <a:endParaRPr lang="en-US" sz="1800" dirty="0" smtClean="0">
              <a:latin typeface="Arial" pitchFamily="34" charset="0"/>
              <a:cs typeface="Arial" pitchFamily="34" charset="0"/>
            </a:endParaRPr>
          </a:p>
        </p:txBody>
      </p:sp>
      <p:sp>
        <p:nvSpPr>
          <p:cNvPr id="6150" name="Text Box 8"/>
          <p:cNvSpPr txBox="1">
            <a:spLocks noChangeArrowheads="1"/>
          </p:cNvSpPr>
          <p:nvPr/>
        </p:nvSpPr>
        <p:spPr bwMode="auto">
          <a:xfrm>
            <a:off x="8589963" y="804863"/>
            <a:ext cx="1517650" cy="336550"/>
          </a:xfrm>
          <a:prstGeom prst="rect">
            <a:avLst/>
          </a:prstGeom>
          <a:noFill/>
          <a:ln w="12700">
            <a:noFill/>
            <a:miter lim="800000"/>
            <a:headEnd type="none" w="sm" len="sm"/>
            <a:tailEnd type="none" w="sm" len="sm"/>
          </a:ln>
        </p:spPr>
        <p:txBody>
          <a:bodyPr wrap="none">
            <a:spAutoFit/>
          </a:bodyPr>
          <a:lstStyle/>
          <a:p>
            <a:r>
              <a:rPr lang="en-US" sz="1600" dirty="0">
                <a:solidFill>
                  <a:schemeClr val="bg1"/>
                </a:solidFill>
              </a:rPr>
              <a:t>Cleveland, Ohio</a:t>
            </a:r>
          </a:p>
        </p:txBody>
      </p:sp>
      <p:sp>
        <p:nvSpPr>
          <p:cNvPr id="6158" name="Rectangle 16"/>
          <p:cNvSpPr>
            <a:spLocks noChangeArrowheads="1"/>
          </p:cNvSpPr>
          <p:nvPr/>
        </p:nvSpPr>
        <p:spPr bwMode="auto">
          <a:xfrm>
            <a:off x="8809038" y="5553075"/>
            <a:ext cx="1604962" cy="755650"/>
          </a:xfrm>
          <a:prstGeom prst="rect">
            <a:avLst/>
          </a:prstGeom>
          <a:noFill/>
          <a:ln w="9525">
            <a:noFill/>
            <a:miter lim="800000"/>
            <a:headEnd/>
            <a:tailEnd/>
          </a:ln>
        </p:spPr>
        <p:txBody>
          <a:bodyPr lIns="92075" tIns="46038" rIns="92075" bIns="46038" anchor="ctr"/>
          <a:lstStyle/>
          <a:p>
            <a:pPr algn="ctr"/>
            <a:endParaRPr lang="en-US" sz="2000" b="1" dirty="0">
              <a:solidFill>
                <a:srgbClr val="FFFF66"/>
              </a:solidFill>
              <a:cs typeface="Arial"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5127" y="1212946"/>
            <a:ext cx="3153186" cy="2094898"/>
          </a:xfrm>
          <a:prstGeom prst="rect">
            <a:avLst/>
          </a:prstGeom>
        </p:spPr>
      </p:pic>
      <p:sp>
        <p:nvSpPr>
          <p:cNvPr id="26" name="Rectangle 5"/>
          <p:cNvSpPr>
            <a:spLocks noChangeArrowheads="1"/>
          </p:cNvSpPr>
          <p:nvPr/>
        </p:nvSpPr>
        <p:spPr bwMode="auto">
          <a:xfrm>
            <a:off x="8809038" y="6584205"/>
            <a:ext cx="1477962" cy="308419"/>
          </a:xfrm>
          <a:prstGeom prst="rect">
            <a:avLst/>
          </a:prstGeom>
          <a:noFill/>
          <a:ln w="9525">
            <a:noFill/>
            <a:miter lim="800000"/>
            <a:headEnd/>
            <a:tailEnd/>
          </a:ln>
        </p:spPr>
        <p:txBody>
          <a:bodyPr wrap="square" lIns="92075" tIns="46038" rIns="92075" bIns="46038">
            <a:spAutoFit/>
          </a:bodyPr>
          <a:lstStyle/>
          <a:p>
            <a:r>
              <a:rPr lang="en-US" sz="1400" dirty="0" smtClean="0">
                <a:latin typeface="Book Antiqua" pitchFamily="18" charset="0"/>
              </a:rPr>
              <a:t>October </a:t>
            </a:r>
            <a:r>
              <a:rPr lang="en-US" sz="1400" dirty="0">
                <a:latin typeface="Book Antiqua" pitchFamily="18" charset="0"/>
              </a:rPr>
              <a:t>4</a:t>
            </a:r>
            <a:r>
              <a:rPr lang="en-US" sz="1400" dirty="0" smtClean="0">
                <a:latin typeface="Book Antiqua" pitchFamily="18" charset="0"/>
              </a:rPr>
              <a:t>, 2013</a:t>
            </a:r>
            <a:endParaRPr lang="en-US" sz="1400" dirty="0">
              <a:latin typeface="Book Antiqua" pitchFamily="18" charset="0"/>
            </a:endParaRPr>
          </a:p>
        </p:txBody>
      </p:sp>
      <p:pic>
        <p:nvPicPr>
          <p:cNvPr id="27" name="Picture 26"/>
          <p:cNvPicPr>
            <a:picLocks noChangeAspect="1"/>
          </p:cNvPicPr>
          <p:nvPr/>
        </p:nvPicPr>
        <p:blipFill rotWithShape="1">
          <a:blip r:embed="rId4" cstate="print">
            <a:extLst>
              <a:ext uri="{28A0092B-C50C-407E-A947-70E740481C1C}">
                <a14:useLocalDpi xmlns:a14="http://schemas.microsoft.com/office/drawing/2010/main" val="0"/>
              </a:ext>
            </a:extLst>
          </a:blip>
          <a:srcRect t="-154" b="58852"/>
          <a:stretch/>
        </p:blipFill>
        <p:spPr>
          <a:xfrm>
            <a:off x="8553449" y="6039837"/>
            <a:ext cx="1747297" cy="544368"/>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6527" r="12883"/>
          <a:stretch/>
        </p:blipFill>
        <p:spPr>
          <a:xfrm>
            <a:off x="8462908" y="3307844"/>
            <a:ext cx="1828800" cy="25908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168140"/>
            <a:ext cx="4785360" cy="268986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7256" y="1209829"/>
            <a:ext cx="3706043" cy="3690862"/>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38367" y="4162218"/>
            <a:ext cx="4017422" cy="2711449"/>
          </a:xfrm>
          <a:prstGeom prst="rect">
            <a:avLst/>
          </a:prstGeom>
        </p:spPr>
      </p:pic>
      <p:pic>
        <p:nvPicPr>
          <p:cNvPr id="12" name="Picture 11"/>
          <p:cNvPicPr>
            <a:picLocks noChangeAspect="1"/>
          </p:cNvPicPr>
          <p:nvPr/>
        </p:nvPicPr>
        <p:blipFill rotWithShape="1">
          <a:blip r:embed="rId9">
            <a:extLst>
              <a:ext uri="{28A0092B-C50C-407E-A947-70E740481C1C}">
                <a14:useLocalDpi xmlns:a14="http://schemas.microsoft.com/office/drawing/2010/main" val="0"/>
              </a:ext>
            </a:extLst>
          </a:blip>
          <a:srcRect t="4074" b="1190"/>
          <a:stretch/>
        </p:blipFill>
        <p:spPr>
          <a:xfrm>
            <a:off x="6157969" y="3317478"/>
            <a:ext cx="2281096" cy="1645920"/>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49735" y="4645974"/>
            <a:ext cx="1497876" cy="221982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762000" y="166688"/>
            <a:ext cx="8743950" cy="1143000"/>
          </a:xfrm>
          <a:prstGeom prst="rect">
            <a:avLst/>
          </a:prstGeom>
          <a:noFill/>
          <a:ln w="9525">
            <a:noFill/>
            <a:miter lim="800000"/>
            <a:headEnd/>
            <a:tailEnd/>
          </a:ln>
        </p:spPr>
        <p:txBody>
          <a:bodyPr lIns="92075" tIns="46038" rIns="92075" bIns="46038" anchor="ctr"/>
          <a:lstStyle/>
          <a:p>
            <a:pPr algn="ctr"/>
            <a:r>
              <a:rPr lang="en-US" sz="3600" dirty="0" smtClean="0">
                <a:latin typeface="Arial" pitchFamily="34" charset="0"/>
              </a:rPr>
              <a:t>4.1 Initiator, Dyes/Biologics, Crystals, and Solvents</a:t>
            </a:r>
            <a:endParaRPr lang="en-US" sz="3600" dirty="0">
              <a:latin typeface="Times" charset="0"/>
            </a:endParaRPr>
          </a:p>
        </p:txBody>
      </p:sp>
      <p:sp>
        <p:nvSpPr>
          <p:cNvPr id="181251" name="Rectangle 3"/>
          <p:cNvSpPr>
            <a:spLocks noChangeArrowheads="1"/>
          </p:cNvSpPr>
          <p:nvPr/>
        </p:nvSpPr>
        <p:spPr bwMode="auto">
          <a:xfrm>
            <a:off x="381640" y="1860268"/>
            <a:ext cx="9486900" cy="4114800"/>
          </a:xfrm>
          <a:prstGeom prst="rect">
            <a:avLst/>
          </a:prstGeom>
          <a:noFill/>
          <a:ln w="9525">
            <a:noFill/>
            <a:miter lim="800000"/>
            <a:headEnd/>
            <a:tailEnd/>
          </a:ln>
        </p:spPr>
        <p:txBody>
          <a:bodyPr lIns="92075" tIns="46038" rIns="92075" bIns="46038"/>
          <a:lstStyle/>
          <a:p>
            <a:pPr marL="342900" indent="-342900">
              <a:lnSpc>
                <a:spcPct val="90000"/>
              </a:lnSpc>
              <a:spcBef>
                <a:spcPct val="20000"/>
              </a:spcBef>
              <a:spcAft>
                <a:spcPts val="1200"/>
              </a:spcAft>
              <a:buFontTx/>
              <a:buChar char="•"/>
            </a:pPr>
            <a:r>
              <a:rPr lang="en-GB" sz="2800" u="sng" dirty="0">
                <a:latin typeface="Times" charset="0"/>
                <a:cs typeface="Times New Roman" pitchFamily="18" charset="0"/>
              </a:rPr>
              <a:t>Polymerization Initiation</a:t>
            </a:r>
            <a:r>
              <a:rPr lang="en-GB" sz="2800" dirty="0">
                <a:latin typeface="Times" charset="0"/>
                <a:cs typeface="Times New Roman" pitchFamily="18" charset="0"/>
              </a:rPr>
              <a:t>: </a:t>
            </a:r>
            <a:r>
              <a:rPr lang="en-GB" sz="2800" dirty="0" smtClean="0">
                <a:latin typeface="Times" charset="0"/>
                <a:cs typeface="Times New Roman" pitchFamily="18" charset="0"/>
              </a:rPr>
              <a:t>Photo-initiator (0.5-2.0%): </a:t>
            </a:r>
            <a:r>
              <a:rPr lang="en-US" sz="2800" dirty="0">
                <a:latin typeface="Times" charset="0"/>
              </a:rPr>
              <a:t>bis(2,4,6-trimethylbenzoyl) phenylphosphine oxide (BAPO)</a:t>
            </a:r>
            <a:r>
              <a:rPr lang="en-US" sz="2800" dirty="0">
                <a:latin typeface="Times" charset="0"/>
                <a:cs typeface="Times New Roman" pitchFamily="18" charset="0"/>
              </a:rPr>
              <a:t> </a:t>
            </a:r>
            <a:r>
              <a:rPr lang="en-US" sz="2800" dirty="0" err="1" smtClean="0">
                <a:latin typeface="Times" charset="0"/>
              </a:rPr>
              <a:t>Irgacure</a:t>
            </a:r>
            <a:r>
              <a:rPr lang="en-US" sz="2800" dirty="0" smtClean="0">
                <a:latin typeface="Times" charset="0"/>
              </a:rPr>
              <a:t> 819 or </a:t>
            </a:r>
            <a:r>
              <a:rPr lang="en-US" sz="2800" dirty="0" err="1" smtClean="0">
                <a:latin typeface="Times" charset="0"/>
              </a:rPr>
              <a:t>Irgacure</a:t>
            </a:r>
            <a:r>
              <a:rPr lang="en-US" sz="2800" dirty="0" smtClean="0">
                <a:latin typeface="Times" charset="0"/>
              </a:rPr>
              <a:t> 784.</a:t>
            </a:r>
            <a:endParaRPr lang="en-US" sz="2800" dirty="0">
              <a:latin typeface="Times" charset="0"/>
            </a:endParaRPr>
          </a:p>
          <a:p>
            <a:pPr marL="342900" indent="-342900">
              <a:lnSpc>
                <a:spcPct val="90000"/>
              </a:lnSpc>
              <a:spcBef>
                <a:spcPct val="20000"/>
              </a:spcBef>
              <a:spcAft>
                <a:spcPts val="1200"/>
              </a:spcAft>
              <a:buFontTx/>
              <a:buChar char="•"/>
            </a:pPr>
            <a:r>
              <a:rPr lang="en-US" sz="2800" u="sng" dirty="0" smtClean="0">
                <a:latin typeface="Times" charset="0"/>
              </a:rPr>
              <a:t>Depth of polymerization</a:t>
            </a:r>
            <a:r>
              <a:rPr lang="en-US" sz="2800" dirty="0" smtClean="0">
                <a:latin typeface="Times" charset="0"/>
              </a:rPr>
              <a:t>: Used pharmaceuticals, TiO</a:t>
            </a:r>
            <a:r>
              <a:rPr lang="en-US" sz="2800" baseline="-25000" dirty="0" smtClean="0">
                <a:latin typeface="Times" charset="0"/>
              </a:rPr>
              <a:t>2</a:t>
            </a:r>
            <a:r>
              <a:rPr lang="en-US" sz="2800" dirty="0" smtClean="0">
                <a:latin typeface="Times" charset="0"/>
              </a:rPr>
              <a:t>, and </a:t>
            </a:r>
            <a:r>
              <a:rPr lang="en-US" sz="2800" dirty="0" err="1" smtClean="0">
                <a:latin typeface="Times" charset="0"/>
              </a:rPr>
              <a:t>benzophenone</a:t>
            </a:r>
            <a:r>
              <a:rPr lang="en-US" sz="2800" dirty="0" smtClean="0">
                <a:latin typeface="Times" charset="0"/>
              </a:rPr>
              <a:t> (HMB).</a:t>
            </a:r>
          </a:p>
          <a:p>
            <a:pPr marL="342900" indent="-342900">
              <a:lnSpc>
                <a:spcPct val="90000"/>
              </a:lnSpc>
              <a:spcBef>
                <a:spcPct val="20000"/>
              </a:spcBef>
              <a:spcAft>
                <a:spcPts val="1200"/>
              </a:spcAft>
              <a:buFontTx/>
              <a:buChar char="•"/>
            </a:pPr>
            <a:r>
              <a:rPr lang="en-US" sz="2800" u="sng" dirty="0" smtClean="0">
                <a:latin typeface="Times" charset="0"/>
              </a:rPr>
              <a:t>Surface Roughness</a:t>
            </a:r>
            <a:r>
              <a:rPr lang="en-US" sz="2800" dirty="0" smtClean="0">
                <a:latin typeface="Times" charset="0"/>
              </a:rPr>
              <a:t>: 3D-printed PPF is hydrophobic and smooth. Add HA or b-TCP </a:t>
            </a:r>
          </a:p>
        </p:txBody>
      </p:sp>
      <p:sp>
        <p:nvSpPr>
          <p:cNvPr id="21508" name="Rectangle 4"/>
          <p:cNvSpPr>
            <a:spLocks noChangeArrowheads="1"/>
          </p:cNvSpPr>
          <p:nvPr/>
        </p:nvSpPr>
        <p:spPr bwMode="auto">
          <a:xfrm>
            <a:off x="3686175" y="2338388"/>
            <a:ext cx="10287000" cy="0"/>
          </a:xfrm>
          <a:prstGeom prst="rect">
            <a:avLst/>
          </a:prstGeom>
          <a:noFill/>
          <a:ln w="12700">
            <a:noFill/>
            <a:miter lim="800000"/>
            <a:headEnd type="none" w="sm" len="sm"/>
            <a:tailEnd type="none" w="sm" len="sm"/>
          </a:ln>
        </p:spPr>
        <p:txBody>
          <a:bodyPr>
            <a:spAutoFit/>
          </a:bodyPr>
          <a:lstStyle/>
          <a:p>
            <a:endParaRPr lang="en-US" dirty="0"/>
          </a:p>
        </p:txBody>
      </p:sp>
      <p:sp>
        <p:nvSpPr>
          <p:cNvPr id="21510" name="Rectangle 6"/>
          <p:cNvSpPr>
            <a:spLocks noChangeArrowheads="1"/>
          </p:cNvSpPr>
          <p:nvPr/>
        </p:nvSpPr>
        <p:spPr bwMode="auto">
          <a:xfrm>
            <a:off x="3028950" y="1800225"/>
            <a:ext cx="10287000" cy="0"/>
          </a:xfrm>
          <a:prstGeom prst="rect">
            <a:avLst/>
          </a:prstGeom>
          <a:noFill/>
          <a:ln w="12700">
            <a:noFill/>
            <a:miter lim="800000"/>
            <a:headEnd type="none" w="sm" len="sm"/>
            <a:tailEnd type="none" w="sm" len="sm"/>
          </a:ln>
        </p:spPr>
        <p:txBody>
          <a:bodyPr>
            <a:spAutoFit/>
          </a:bodyPr>
          <a:lstStyle/>
          <a:p>
            <a:endParaRPr lang="en-US" dirty="0"/>
          </a:p>
        </p:txBody>
      </p:sp>
    </p:spTree>
    <p:extLst>
      <p:ext uri="{BB962C8B-B14F-4D97-AF65-F5344CB8AC3E}">
        <p14:creationId xmlns:p14="http://schemas.microsoft.com/office/powerpoint/2010/main" val="4745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anim calcmode="lin" valueType="num">
                                      <p:cBhvr additive="base">
                                        <p:cTn id="7" dur="500" fill="hold"/>
                                        <p:tgtEl>
                                          <p:spTgt spid="181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1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1251">
                                            <p:txEl>
                                              <p:pRg st="1" end="1"/>
                                            </p:txEl>
                                          </p:spTgt>
                                        </p:tgtEl>
                                        <p:attrNameLst>
                                          <p:attrName>style.visibility</p:attrName>
                                        </p:attrNameLst>
                                      </p:cBhvr>
                                      <p:to>
                                        <p:strVal val="visible"/>
                                      </p:to>
                                    </p:set>
                                    <p:anim calcmode="lin" valueType="num">
                                      <p:cBhvr additive="base">
                                        <p:cTn id="13" dur="500" fill="hold"/>
                                        <p:tgtEl>
                                          <p:spTgt spid="1812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12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1251">
                                            <p:txEl>
                                              <p:pRg st="2" end="2"/>
                                            </p:txEl>
                                          </p:spTgt>
                                        </p:tgtEl>
                                        <p:attrNameLst>
                                          <p:attrName>style.visibility</p:attrName>
                                        </p:attrNameLst>
                                      </p:cBhvr>
                                      <p:to>
                                        <p:strVal val="visible"/>
                                      </p:to>
                                    </p:set>
                                    <p:anim calcmode="lin" valueType="num">
                                      <p:cBhvr additive="base">
                                        <p:cTn id="19" dur="500" fill="hold"/>
                                        <p:tgtEl>
                                          <p:spTgt spid="1812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125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444500" y="228600"/>
            <a:ext cx="9477375" cy="1143000"/>
          </a:xfrm>
          <a:prstGeom prst="rect">
            <a:avLst/>
          </a:prstGeom>
          <a:noFill/>
          <a:ln w="9525">
            <a:noFill/>
            <a:miter lim="800000"/>
            <a:headEnd/>
            <a:tailEnd/>
          </a:ln>
        </p:spPr>
        <p:txBody>
          <a:bodyPr anchor="ctr"/>
          <a:lstStyle/>
          <a:p>
            <a:pPr algn="ctr">
              <a:lnSpc>
                <a:spcPct val="80000"/>
              </a:lnSpc>
            </a:pPr>
            <a:r>
              <a:rPr lang="en-US" sz="3600" dirty="0" smtClean="0">
                <a:latin typeface="Arial" pitchFamily="34" charset="0"/>
              </a:rPr>
              <a:t>4.2 Solvent for High Viscosity</a:t>
            </a:r>
            <a:endParaRPr lang="en-US" sz="3600" dirty="0">
              <a:latin typeface="Arial" pitchFamily="34" charset="0"/>
              <a:cs typeface="Arial" pitchFamily="34" charset="0"/>
            </a:endParaRPr>
          </a:p>
        </p:txBody>
      </p:sp>
      <p:sp>
        <p:nvSpPr>
          <p:cNvPr id="6" name="Rectangle 3"/>
          <p:cNvSpPr txBox="1">
            <a:spLocks noChangeArrowheads="1"/>
          </p:cNvSpPr>
          <p:nvPr/>
        </p:nvSpPr>
        <p:spPr bwMode="auto">
          <a:xfrm>
            <a:off x="571500" y="1586542"/>
            <a:ext cx="9144000" cy="434254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indent="-342900">
              <a:spcBef>
                <a:spcPct val="20000"/>
              </a:spcBef>
              <a:buFontTx/>
              <a:buChar char="•"/>
              <a:defRPr/>
            </a:pPr>
            <a:r>
              <a:rPr lang="en-US" sz="2800" kern="0" dirty="0" smtClean="0">
                <a:latin typeface="Arial" pitchFamily="34" charset="0"/>
                <a:cs typeface="Arial" pitchFamily="34" charset="0"/>
              </a:rPr>
              <a:t>PPF is extremely viscous, may not flow in 3D printing</a:t>
            </a:r>
            <a:endParaRPr lang="en-US" sz="2800" kern="0" dirty="0">
              <a:latin typeface="Arial" pitchFamily="34" charset="0"/>
              <a:cs typeface="Arial" pitchFamily="34" charset="0"/>
            </a:endParaRPr>
          </a:p>
          <a:p>
            <a:pPr marL="342900" lvl="0" indent="-342900">
              <a:spcBef>
                <a:spcPct val="20000"/>
              </a:spcBef>
              <a:buFontTx/>
              <a:buChar char="•"/>
              <a:defRPr/>
            </a:pPr>
            <a:r>
              <a:rPr lang="en-US" sz="2800" kern="0" dirty="0" smtClean="0">
                <a:latin typeface="Arial" pitchFamily="34" charset="0"/>
                <a:cs typeface="Arial" pitchFamily="34" charset="0"/>
              </a:rPr>
              <a:t>Higher molecular weight PPF provides good bone ingrowth, but does not always fully resorb.</a:t>
            </a:r>
          </a:p>
          <a:p>
            <a:pPr marL="342900" indent="-342900">
              <a:spcBef>
                <a:spcPct val="20000"/>
              </a:spcBef>
              <a:buFontTx/>
              <a:buChar char="•"/>
              <a:defRPr/>
            </a:pPr>
            <a:r>
              <a:rPr lang="en-US" sz="2800" kern="0" dirty="0">
                <a:latin typeface="Arial" pitchFamily="34" charset="0"/>
                <a:cs typeface="Arial" pitchFamily="34" charset="0"/>
              </a:rPr>
              <a:t>We have studied low molecular weight PPF.</a:t>
            </a:r>
          </a:p>
          <a:p>
            <a:pPr marL="342900" indent="-342900">
              <a:spcBef>
                <a:spcPct val="20000"/>
              </a:spcBef>
              <a:buFontTx/>
              <a:buChar char="•"/>
              <a:defRPr/>
            </a:pPr>
            <a:r>
              <a:rPr lang="en-US" sz="2800" kern="0" dirty="0" smtClean="0">
                <a:latin typeface="Arial" pitchFamily="34" charset="0"/>
                <a:cs typeface="Arial" pitchFamily="34" charset="0"/>
              </a:rPr>
              <a:t>One </a:t>
            </a:r>
            <a:r>
              <a:rPr lang="en-US" sz="2800" kern="0" dirty="0">
                <a:latin typeface="Arial" pitchFamily="34" charset="0"/>
                <a:cs typeface="Arial" pitchFamily="34" charset="0"/>
              </a:rPr>
              <a:t>could also make features thinner to insure resorption.</a:t>
            </a:r>
          </a:p>
          <a:p>
            <a:pPr marL="342900" indent="-342900">
              <a:spcBef>
                <a:spcPct val="20000"/>
              </a:spcBef>
              <a:buFontTx/>
              <a:buChar char="•"/>
              <a:defRPr/>
            </a:pPr>
            <a:r>
              <a:rPr lang="en-US" sz="2800" kern="0" dirty="0">
                <a:latin typeface="Arial" pitchFamily="34" charset="0"/>
                <a:cs typeface="Arial" pitchFamily="34" charset="0"/>
              </a:rPr>
              <a:t>Additive Manufacturing allows control of both external shape and internal pore geometry.</a:t>
            </a:r>
          </a:p>
          <a:p>
            <a:pPr marL="342900" lvl="0" indent="-342900">
              <a:spcBef>
                <a:spcPct val="20000"/>
              </a:spcBef>
              <a:buFontTx/>
              <a:buChar char="•"/>
              <a:defRPr/>
            </a:pPr>
            <a:r>
              <a:rPr lang="en-US" sz="2800" kern="0" dirty="0">
                <a:latin typeface="Arial" pitchFamily="34" charset="0"/>
                <a:cs typeface="Arial" pitchFamily="34" charset="0"/>
              </a:rPr>
              <a:t>DEF is incorporated in the scaffold, reducing rigidity.</a:t>
            </a:r>
          </a:p>
          <a:p>
            <a:pPr marL="342900" lvl="0" indent="-342900">
              <a:spcBef>
                <a:spcPct val="20000"/>
              </a:spcBef>
              <a:buFontTx/>
              <a:buChar char="•"/>
              <a:defRPr/>
            </a:pPr>
            <a:r>
              <a:rPr lang="en-US" sz="2800" kern="0" dirty="0" smtClean="0">
                <a:latin typeface="Arial" pitchFamily="34" charset="0"/>
                <a:cs typeface="Arial" pitchFamily="34" charset="0"/>
              </a:rPr>
              <a:t>Strength reduces dramatically between 50-75% DEF </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2400" b="0" i="0" u="none" strike="noStrike" kern="0" cap="none" spc="0" normalizeH="0" baseline="0" noProof="0" dirty="0" smtClean="0">
              <a:ln>
                <a:noFill/>
              </a:ln>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rgbClr val="FFFF66"/>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down)">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down)">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down)">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down)">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0"/>
            <a:ext cx="10287000" cy="1143000"/>
          </a:xfrm>
        </p:spPr>
        <p:txBody>
          <a:bodyPr/>
          <a:lstStyle/>
          <a:p>
            <a:r>
              <a:rPr lang="en-US" sz="3200" dirty="0" smtClean="0">
                <a:solidFill>
                  <a:schemeClr val="tx1"/>
                </a:solidFill>
                <a:latin typeface="Arial" pitchFamily="34" charset="0"/>
              </a:rPr>
              <a:t>4.3 cDLP Improves Resolution and Green Strength</a:t>
            </a:r>
          </a:p>
        </p:txBody>
      </p:sp>
      <p:sp>
        <p:nvSpPr>
          <p:cNvPr id="15363" name="Rectangle 3"/>
          <p:cNvSpPr>
            <a:spLocks noGrp="1" noChangeArrowheads="1"/>
          </p:cNvSpPr>
          <p:nvPr>
            <p:ph type="body" idx="1"/>
          </p:nvPr>
        </p:nvSpPr>
        <p:spPr>
          <a:xfrm>
            <a:off x="771525" y="1766048"/>
            <a:ext cx="8743950" cy="4114800"/>
          </a:xfrm>
        </p:spPr>
        <p:txBody>
          <a:bodyPr/>
          <a:lstStyle/>
          <a:p>
            <a:pPr>
              <a:spcBef>
                <a:spcPts val="0"/>
              </a:spcBef>
            </a:pPr>
            <a:r>
              <a:rPr lang="en-US" sz="2000" dirty="0" smtClean="0"/>
              <a:t>Perfactory</a:t>
            </a:r>
            <a:r>
              <a:rPr lang="en-US" sz="2000" baseline="30000" dirty="0" smtClean="0">
                <a:latin typeface="Symbol" pitchFamily="18" charset="2"/>
              </a:rPr>
              <a:t>Ò</a:t>
            </a:r>
            <a:r>
              <a:rPr lang="en-US" sz="2000" dirty="0" smtClean="0"/>
              <a:t> UV device with 60 mm lens</a:t>
            </a:r>
          </a:p>
          <a:p>
            <a:pPr lvl="1">
              <a:spcBef>
                <a:spcPts val="0"/>
              </a:spcBef>
            </a:pPr>
            <a:r>
              <a:rPr lang="en-US" sz="1600" dirty="0" smtClean="0"/>
              <a:t>native 71 </a:t>
            </a:r>
            <a:r>
              <a:rPr lang="en-US" sz="1600" dirty="0" smtClean="0">
                <a:latin typeface="Symbol" pitchFamily="18" charset="2"/>
              </a:rPr>
              <a:t>m</a:t>
            </a:r>
            <a:r>
              <a:rPr lang="en-US" sz="1600" dirty="0" smtClean="0"/>
              <a:t>m in-plane (x,y) resolution</a:t>
            </a:r>
          </a:p>
          <a:p>
            <a:pPr lvl="1">
              <a:spcBef>
                <a:spcPts val="0"/>
              </a:spcBef>
            </a:pPr>
            <a:r>
              <a:rPr lang="en-US" sz="1600" dirty="0" smtClean="0"/>
              <a:t>35.5 </a:t>
            </a:r>
            <a:r>
              <a:rPr lang="en-US" sz="1600" dirty="0" smtClean="0">
                <a:latin typeface="Symbol" pitchFamily="18" charset="2"/>
                <a:cs typeface="Arial" pitchFamily="34" charset="0"/>
              </a:rPr>
              <a:t>m</a:t>
            </a:r>
            <a:r>
              <a:rPr lang="en-US" sz="1600" dirty="0" smtClean="0"/>
              <a:t>m in-plane (x,y) resolution with anti-aliasing</a:t>
            </a:r>
          </a:p>
          <a:p>
            <a:r>
              <a:rPr lang="en-US" sz="2000" dirty="0" smtClean="0"/>
              <a:t>Yellow azo chromium dye was added to PPF</a:t>
            </a:r>
          </a:p>
          <a:p>
            <a:r>
              <a:rPr lang="en-US" sz="2000" dirty="0" smtClean="0"/>
              <a:t>Photo-polymerization initiator, Irgacure® 819 (BASF (Ciba, Florham Park, NJ), BAPO, was added to polymer</a:t>
            </a:r>
          </a:p>
          <a:p>
            <a:r>
              <a:rPr lang="en-US" sz="2000" dirty="0" smtClean="0"/>
              <a:t>Diethyl fumarate, the monomer precursor of PPF, was added as a solvent in a 1:1 ratio to PPF</a:t>
            </a:r>
          </a:p>
          <a:p>
            <a:r>
              <a:rPr lang="en-US" sz="2000" dirty="0" smtClean="0"/>
              <a:t>Between plane (z) voxel height 120 μm rendering designed 50 </a:t>
            </a:r>
            <a:r>
              <a:rPr lang="en-US" sz="2000" dirty="0" smtClean="0">
                <a:latin typeface="Symbol" pitchFamily="18" charset="2"/>
              </a:rPr>
              <a:t>m</a:t>
            </a:r>
            <a:r>
              <a:rPr lang="en-US" sz="2000" dirty="0" smtClean="0"/>
              <a:t>m layers </a:t>
            </a:r>
          </a:p>
          <a:p>
            <a:pPr lvl="1"/>
            <a:r>
              <a:rPr lang="en-US" sz="1600" dirty="0" smtClean="0"/>
              <a:t>200 mW/dm</a:t>
            </a:r>
            <a:r>
              <a:rPr lang="en-US" sz="1600" baseline="30000" dirty="0" smtClean="0"/>
              <a:t>2</a:t>
            </a:r>
            <a:r>
              <a:rPr lang="en-US" sz="1600" dirty="0" smtClean="0"/>
              <a:t> irradiance</a:t>
            </a:r>
          </a:p>
          <a:p>
            <a:pPr lvl="1">
              <a:spcBef>
                <a:spcPts val="0"/>
              </a:spcBef>
            </a:pPr>
            <a:r>
              <a:rPr lang="en-US" sz="1600" dirty="0" smtClean="0"/>
              <a:t>layer exposure time of 300 s. </a:t>
            </a:r>
          </a:p>
          <a:p>
            <a:pPr lvl="1">
              <a:spcBef>
                <a:spcPts val="0"/>
              </a:spcBef>
            </a:pPr>
            <a:r>
              <a:rPr lang="en-US" sz="1600" dirty="0" smtClean="0"/>
              <a:t>Design is 50 </a:t>
            </a:r>
            <a:r>
              <a:rPr lang="en-US" sz="1600" dirty="0" smtClean="0">
                <a:latin typeface="Symbol" pitchFamily="18" charset="2"/>
              </a:rPr>
              <a:t>m</a:t>
            </a:r>
            <a:r>
              <a:rPr lang="en-US" sz="1600" dirty="0" smtClean="0"/>
              <a:t>m layer thickness</a:t>
            </a:r>
          </a:p>
          <a:p>
            <a:pPr lvl="1">
              <a:spcBef>
                <a:spcPts val="0"/>
              </a:spcBef>
            </a:pPr>
            <a:r>
              <a:rPr lang="en-US" sz="1600" dirty="0" smtClean="0"/>
              <a:t>Rendered with 120 </a:t>
            </a:r>
            <a:r>
              <a:rPr lang="en-US" sz="1600" dirty="0" smtClean="0">
                <a:latin typeface="Symbol" pitchFamily="18" charset="2"/>
              </a:rPr>
              <a:t>m</a:t>
            </a:r>
            <a:r>
              <a:rPr lang="en-US" sz="1600" dirty="0" smtClean="0"/>
              <a:t>m thick layers </a:t>
            </a:r>
            <a:endParaRPr lang="en-US" sz="1600"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anim calcmode="lin" valueType="num">
                                      <p:cBhvr additive="base">
                                        <p:cTn id="11" dur="500" fill="hold"/>
                                        <p:tgtEl>
                                          <p:spTgt spid="1536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36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anim calcmode="lin" valueType="num">
                                      <p:cBhvr additive="base">
                                        <p:cTn id="15"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53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363">
                                            <p:txEl>
                                              <p:pRg st="3" end="3"/>
                                            </p:txEl>
                                          </p:spTgt>
                                        </p:tgtEl>
                                        <p:attrNameLst>
                                          <p:attrName>style.visibility</p:attrName>
                                        </p:attrNameLst>
                                      </p:cBhvr>
                                      <p:to>
                                        <p:strVal val="visible"/>
                                      </p:to>
                                    </p:set>
                                    <p:anim calcmode="lin" valueType="num">
                                      <p:cBhvr additive="base">
                                        <p:cTn id="21" dur="500" fill="hold"/>
                                        <p:tgtEl>
                                          <p:spTgt spid="1536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3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363">
                                            <p:txEl>
                                              <p:pRg st="4" end="4"/>
                                            </p:txEl>
                                          </p:spTgt>
                                        </p:tgtEl>
                                        <p:attrNameLst>
                                          <p:attrName>style.visibility</p:attrName>
                                        </p:attrNameLst>
                                      </p:cBhvr>
                                      <p:to>
                                        <p:strVal val="visible"/>
                                      </p:to>
                                    </p:set>
                                    <p:anim calcmode="lin" valueType="num">
                                      <p:cBhvr additive="base">
                                        <p:cTn id="27" dur="500" fill="hold"/>
                                        <p:tgtEl>
                                          <p:spTgt spid="1536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3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5363">
                                            <p:txEl>
                                              <p:pRg st="5" end="5"/>
                                            </p:txEl>
                                          </p:spTgt>
                                        </p:tgtEl>
                                        <p:attrNameLst>
                                          <p:attrName>style.visibility</p:attrName>
                                        </p:attrNameLst>
                                      </p:cBhvr>
                                      <p:to>
                                        <p:strVal val="visible"/>
                                      </p:to>
                                    </p:set>
                                    <p:anim calcmode="lin" valueType="num">
                                      <p:cBhvr additive="base">
                                        <p:cTn id="33" dur="500" fill="hold"/>
                                        <p:tgtEl>
                                          <p:spTgt spid="1536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3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5363">
                                            <p:txEl>
                                              <p:pRg st="6" end="6"/>
                                            </p:txEl>
                                          </p:spTgt>
                                        </p:tgtEl>
                                        <p:attrNameLst>
                                          <p:attrName>style.visibility</p:attrName>
                                        </p:attrNameLst>
                                      </p:cBhvr>
                                      <p:to>
                                        <p:strVal val="visible"/>
                                      </p:to>
                                    </p:set>
                                    <p:anim calcmode="lin" valueType="num">
                                      <p:cBhvr additive="base">
                                        <p:cTn id="39" dur="500" fill="hold"/>
                                        <p:tgtEl>
                                          <p:spTgt spid="1536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36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363">
                                            <p:txEl>
                                              <p:pRg st="7" end="7"/>
                                            </p:txEl>
                                          </p:spTgt>
                                        </p:tgtEl>
                                        <p:attrNameLst>
                                          <p:attrName>style.visibility</p:attrName>
                                        </p:attrNameLst>
                                      </p:cBhvr>
                                      <p:to>
                                        <p:strVal val="visible"/>
                                      </p:to>
                                    </p:set>
                                    <p:anim calcmode="lin" valueType="num">
                                      <p:cBhvr additive="base">
                                        <p:cTn id="43" dur="500" fill="hold"/>
                                        <p:tgtEl>
                                          <p:spTgt spid="1536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36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363">
                                            <p:txEl>
                                              <p:pRg st="8" end="8"/>
                                            </p:txEl>
                                          </p:spTgt>
                                        </p:tgtEl>
                                        <p:attrNameLst>
                                          <p:attrName>style.visibility</p:attrName>
                                        </p:attrNameLst>
                                      </p:cBhvr>
                                      <p:to>
                                        <p:strVal val="visible"/>
                                      </p:to>
                                    </p:set>
                                    <p:anim calcmode="lin" valueType="num">
                                      <p:cBhvr additive="base">
                                        <p:cTn id="47" dur="500" fill="hold"/>
                                        <p:tgtEl>
                                          <p:spTgt spid="1536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536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363">
                                            <p:txEl>
                                              <p:pRg st="9" end="9"/>
                                            </p:txEl>
                                          </p:spTgt>
                                        </p:tgtEl>
                                        <p:attrNameLst>
                                          <p:attrName>style.visibility</p:attrName>
                                        </p:attrNameLst>
                                      </p:cBhvr>
                                      <p:to>
                                        <p:strVal val="visible"/>
                                      </p:to>
                                    </p:set>
                                    <p:anim calcmode="lin" valueType="num">
                                      <p:cBhvr additive="base">
                                        <p:cTn id="51" dur="500" fill="hold"/>
                                        <p:tgtEl>
                                          <p:spTgt spid="1536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5363">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363">
                                            <p:txEl>
                                              <p:pRg st="10" end="10"/>
                                            </p:txEl>
                                          </p:spTgt>
                                        </p:tgtEl>
                                        <p:attrNameLst>
                                          <p:attrName>style.visibility</p:attrName>
                                        </p:attrNameLst>
                                      </p:cBhvr>
                                      <p:to>
                                        <p:strVal val="visible"/>
                                      </p:to>
                                    </p:set>
                                    <p:anim calcmode="lin" valueType="num">
                                      <p:cBhvr additive="base">
                                        <p:cTn id="55" dur="500" fill="hold"/>
                                        <p:tgtEl>
                                          <p:spTgt spid="1536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36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0"/>
            <a:ext cx="10287000" cy="1143000"/>
          </a:xfrm>
        </p:spPr>
        <p:txBody>
          <a:bodyPr/>
          <a:lstStyle/>
          <a:p>
            <a:r>
              <a:rPr lang="en-US" sz="4000" dirty="0" smtClean="0">
                <a:solidFill>
                  <a:schemeClr val="tx1"/>
                </a:solidFill>
                <a:latin typeface="Arial" pitchFamily="34" charset="0"/>
              </a:rPr>
              <a:t>4.4 Dye-Initiator Packages</a:t>
            </a:r>
          </a:p>
        </p:txBody>
      </p:sp>
      <p:sp>
        <p:nvSpPr>
          <p:cNvPr id="15363" name="Rectangle 3"/>
          <p:cNvSpPr>
            <a:spLocks noGrp="1" noChangeArrowheads="1"/>
          </p:cNvSpPr>
          <p:nvPr>
            <p:ph type="body" idx="1"/>
          </p:nvPr>
        </p:nvSpPr>
        <p:spPr>
          <a:xfrm>
            <a:off x="809945" y="1666156"/>
            <a:ext cx="8743950" cy="4114800"/>
          </a:xfrm>
        </p:spPr>
        <p:txBody>
          <a:bodyPr/>
          <a:lstStyle/>
          <a:p>
            <a:r>
              <a:rPr lang="en-US" sz="2400" dirty="0" smtClean="0">
                <a:latin typeface="Arial" pitchFamily="34" charset="0"/>
                <a:cs typeface="Arial" pitchFamily="34" charset="0"/>
              </a:rPr>
              <a:t>Dye competes with initiator.</a:t>
            </a:r>
          </a:p>
          <a:p>
            <a:r>
              <a:rPr lang="en-US" sz="2400" dirty="0" smtClean="0">
                <a:latin typeface="Arial" pitchFamily="34" charset="0"/>
                <a:cs typeface="Arial" pitchFamily="34" charset="0"/>
              </a:rPr>
              <a:t>Dye creates maximum depth of penetration regardless of energy input used.</a:t>
            </a:r>
          </a:p>
          <a:p>
            <a:r>
              <a:rPr lang="en-US" sz="2400" dirty="0" smtClean="0">
                <a:latin typeface="Arial" pitchFamily="34" charset="0"/>
                <a:cs typeface="Arial" pitchFamily="34" charset="0"/>
              </a:rPr>
              <a:t>Three types of dyes:</a:t>
            </a:r>
          </a:p>
          <a:p>
            <a:pPr lvl="1"/>
            <a:r>
              <a:rPr lang="en-US" sz="2400" dirty="0" smtClean="0">
                <a:latin typeface="Arial" pitchFamily="34" charset="0"/>
                <a:cs typeface="Arial" pitchFamily="34" charset="0"/>
              </a:rPr>
              <a:t>UV absorber</a:t>
            </a:r>
          </a:p>
          <a:p>
            <a:pPr lvl="1"/>
            <a:r>
              <a:rPr lang="en-US" sz="2400" dirty="0" smtClean="0">
                <a:latin typeface="Arial" pitchFamily="34" charset="0"/>
                <a:cs typeface="Arial" pitchFamily="34" charset="0"/>
              </a:rPr>
              <a:t>UV blocker</a:t>
            </a:r>
          </a:p>
          <a:p>
            <a:pPr lvl="1"/>
            <a:r>
              <a:rPr lang="en-US" sz="2400" dirty="0" smtClean="0">
                <a:latin typeface="Arial" pitchFamily="34" charset="0"/>
                <a:cs typeface="Arial" pitchFamily="34" charset="0"/>
              </a:rPr>
              <a:t>UV scatterer</a:t>
            </a:r>
          </a:p>
          <a:p>
            <a:r>
              <a:rPr lang="en-US" sz="2400" dirty="0" smtClean="0">
                <a:latin typeface="Arial" pitchFamily="34" charset="0"/>
                <a:cs typeface="Arial" pitchFamily="34" charset="0"/>
              </a:rPr>
              <a:t>Like monomer (DEF), dye is incorporated into scaffold, therefore, dye must be biocompatible.</a:t>
            </a:r>
          </a:p>
          <a:p>
            <a:r>
              <a:rPr lang="en-US" sz="2400" dirty="0" smtClean="0">
                <a:latin typeface="Arial" pitchFamily="34" charset="0"/>
                <a:cs typeface="Arial" pitchFamily="34" charset="0"/>
              </a:rPr>
              <a:t>Sufficient solubility to insure properties do not change during build cycle. </a:t>
            </a:r>
          </a:p>
          <a:p>
            <a:endParaRPr lang="en-US" sz="2800" i="1" dirty="0" smtClean="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363">
                                            <p:txEl>
                                              <p:pRg st="1" end="1"/>
                                            </p:txEl>
                                          </p:spTgt>
                                        </p:tgtEl>
                                        <p:attrNameLst>
                                          <p:attrName>style.visibility</p:attrName>
                                        </p:attrNameLst>
                                      </p:cBhvr>
                                      <p:to>
                                        <p:strVal val="visible"/>
                                      </p:to>
                                    </p:set>
                                    <p:anim calcmode="lin" valueType="num">
                                      <p:cBhvr additive="base">
                                        <p:cTn id="13" dur="500" fill="hold"/>
                                        <p:tgtEl>
                                          <p:spTgt spid="153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3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363">
                                            <p:txEl>
                                              <p:pRg st="2" end="2"/>
                                            </p:txEl>
                                          </p:spTgt>
                                        </p:tgtEl>
                                        <p:attrNameLst>
                                          <p:attrName>style.visibility</p:attrName>
                                        </p:attrNameLst>
                                      </p:cBhvr>
                                      <p:to>
                                        <p:strVal val="visible"/>
                                      </p:to>
                                    </p:set>
                                    <p:anim calcmode="lin" valueType="num">
                                      <p:cBhvr additive="base">
                                        <p:cTn id="19" dur="500" fill="hold"/>
                                        <p:tgtEl>
                                          <p:spTgt spid="153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36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363">
                                            <p:txEl>
                                              <p:pRg st="3" end="3"/>
                                            </p:txEl>
                                          </p:spTgt>
                                        </p:tgtEl>
                                        <p:attrNameLst>
                                          <p:attrName>style.visibility</p:attrName>
                                        </p:attrNameLst>
                                      </p:cBhvr>
                                      <p:to>
                                        <p:strVal val="visible"/>
                                      </p:to>
                                    </p:set>
                                    <p:anim calcmode="lin" valueType="num">
                                      <p:cBhvr additive="base">
                                        <p:cTn id="23" dur="500" fill="hold"/>
                                        <p:tgtEl>
                                          <p:spTgt spid="1536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536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363">
                                            <p:txEl>
                                              <p:pRg st="4" end="4"/>
                                            </p:txEl>
                                          </p:spTgt>
                                        </p:tgtEl>
                                        <p:attrNameLst>
                                          <p:attrName>style.visibility</p:attrName>
                                        </p:attrNameLst>
                                      </p:cBhvr>
                                      <p:to>
                                        <p:strVal val="visible"/>
                                      </p:to>
                                    </p:set>
                                    <p:anim calcmode="lin" valueType="num">
                                      <p:cBhvr additive="base">
                                        <p:cTn id="27" dur="500" fill="hold"/>
                                        <p:tgtEl>
                                          <p:spTgt spid="1536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36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363">
                                            <p:txEl>
                                              <p:pRg st="5" end="5"/>
                                            </p:txEl>
                                          </p:spTgt>
                                        </p:tgtEl>
                                        <p:attrNameLst>
                                          <p:attrName>style.visibility</p:attrName>
                                        </p:attrNameLst>
                                      </p:cBhvr>
                                      <p:to>
                                        <p:strVal val="visible"/>
                                      </p:to>
                                    </p:set>
                                    <p:anim calcmode="lin" valueType="num">
                                      <p:cBhvr additive="base">
                                        <p:cTn id="31" dur="500" fill="hold"/>
                                        <p:tgtEl>
                                          <p:spTgt spid="1536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3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363">
                                            <p:txEl>
                                              <p:pRg st="6" end="6"/>
                                            </p:txEl>
                                          </p:spTgt>
                                        </p:tgtEl>
                                        <p:attrNameLst>
                                          <p:attrName>style.visibility</p:attrName>
                                        </p:attrNameLst>
                                      </p:cBhvr>
                                      <p:to>
                                        <p:strVal val="visible"/>
                                      </p:to>
                                    </p:set>
                                    <p:anim calcmode="lin" valueType="num">
                                      <p:cBhvr additive="base">
                                        <p:cTn id="37" dur="500" fill="hold"/>
                                        <p:tgtEl>
                                          <p:spTgt spid="1536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36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363">
                                            <p:txEl>
                                              <p:pRg st="7" end="7"/>
                                            </p:txEl>
                                          </p:spTgt>
                                        </p:tgtEl>
                                        <p:attrNameLst>
                                          <p:attrName>style.visibility</p:attrName>
                                        </p:attrNameLst>
                                      </p:cBhvr>
                                      <p:to>
                                        <p:strVal val="visible"/>
                                      </p:to>
                                    </p:set>
                                    <p:anim calcmode="lin" valueType="num">
                                      <p:cBhvr additive="base">
                                        <p:cTn id="43" dur="500" fill="hold"/>
                                        <p:tgtEl>
                                          <p:spTgt spid="1536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36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12804"/>
            <a:ext cx="8743950" cy="1143000"/>
          </a:xfrm>
        </p:spPr>
        <p:txBody>
          <a:bodyPr/>
          <a:lstStyle/>
          <a:p>
            <a:r>
              <a:rPr lang="en-US" dirty="0" smtClean="0">
                <a:solidFill>
                  <a:schemeClr val="tx1"/>
                </a:solidFill>
                <a:latin typeface="Arial" pitchFamily="34" charset="0"/>
                <a:cs typeface="Arial" pitchFamily="34" charset="0"/>
              </a:rPr>
              <a:t>4.5 Biocompatible Dyes</a:t>
            </a:r>
            <a:endParaRPr lang="en-US" dirty="0">
              <a:solidFill>
                <a:schemeClr val="tx1"/>
              </a:solidFill>
              <a:latin typeface="Arial" pitchFamily="34" charset="0"/>
              <a:cs typeface="Arial" pitchFamily="34" charset="0"/>
            </a:endParaRPr>
          </a:p>
        </p:txBody>
      </p:sp>
      <p:sp>
        <p:nvSpPr>
          <p:cNvPr id="3" name="Content Placeholder 2"/>
          <p:cNvSpPr>
            <a:spLocks noGrp="1"/>
          </p:cNvSpPr>
          <p:nvPr>
            <p:ph idx="1"/>
          </p:nvPr>
        </p:nvSpPr>
        <p:spPr>
          <a:xfrm>
            <a:off x="233645" y="982280"/>
            <a:ext cx="3990975" cy="4267200"/>
          </a:xfrm>
        </p:spPr>
        <p:txBody>
          <a:bodyPr/>
          <a:lstStyle/>
          <a:p>
            <a:r>
              <a:rPr lang="en-US" sz="2000" dirty="0" smtClean="0">
                <a:latin typeface="Arial" pitchFamily="34" charset="0"/>
                <a:cs typeface="Arial" pitchFamily="34" charset="0"/>
              </a:rPr>
              <a:t>Azo Chromium dye</a:t>
            </a:r>
          </a:p>
          <a:p>
            <a:pPr lvl="1">
              <a:buNone/>
            </a:pPr>
            <a:r>
              <a:rPr lang="en-US" sz="1600" dirty="0" smtClean="0">
                <a:latin typeface="Arial" pitchFamily="34" charset="0"/>
                <a:cs typeface="Arial" pitchFamily="34" charset="0"/>
              </a:rPr>
              <a:t>120</a:t>
            </a:r>
            <a:r>
              <a:rPr lang="en-US" sz="1600" dirty="0" smtClean="0">
                <a:latin typeface="Symbol" pitchFamily="18" charset="2"/>
                <a:cs typeface="Arial" pitchFamily="34" charset="0"/>
              </a:rPr>
              <a:t>m</a:t>
            </a:r>
            <a:r>
              <a:rPr lang="en-US" sz="1600" dirty="0" smtClean="0">
                <a:latin typeface="Arial" pitchFamily="34" charset="0"/>
                <a:cs typeface="Arial" pitchFamily="34" charset="0"/>
              </a:rPr>
              <a:t> @ &lt;1%</a:t>
            </a:r>
          </a:p>
          <a:p>
            <a:r>
              <a:rPr lang="en-US" sz="2000" dirty="0" smtClean="0">
                <a:latin typeface="Arial" pitchFamily="34" charset="0"/>
                <a:cs typeface="Arial" pitchFamily="34" charset="0"/>
              </a:rPr>
              <a:t>Potential secondary properties of dyes</a:t>
            </a:r>
          </a:p>
          <a:p>
            <a:pPr lvl="1"/>
            <a:r>
              <a:rPr lang="en-US" sz="2000" dirty="0" smtClean="0">
                <a:latin typeface="Arial" pitchFamily="34" charset="0"/>
                <a:cs typeface="Arial" pitchFamily="34" charset="0"/>
              </a:rPr>
              <a:t>Extracellular Matrix Component</a:t>
            </a:r>
          </a:p>
          <a:p>
            <a:pPr lvl="1"/>
            <a:r>
              <a:rPr lang="en-US" sz="2000" dirty="0" smtClean="0">
                <a:latin typeface="Arial" pitchFamily="34" charset="0"/>
                <a:cs typeface="Arial" pitchFamily="34" charset="0"/>
              </a:rPr>
              <a:t>Surface Roughness (particulate)</a:t>
            </a:r>
          </a:p>
          <a:p>
            <a:pPr lvl="1"/>
            <a:r>
              <a:rPr lang="en-US" sz="2000" dirty="0" smtClean="0">
                <a:latin typeface="Arial" pitchFamily="34" charset="0"/>
                <a:cs typeface="Arial" pitchFamily="34" charset="0"/>
              </a:rPr>
              <a:t>Buffer pH</a:t>
            </a:r>
          </a:p>
          <a:p>
            <a:pPr lvl="1"/>
            <a:r>
              <a:rPr lang="en-US" sz="2000" dirty="0" smtClean="0">
                <a:latin typeface="Arial" pitchFamily="34" charset="0"/>
                <a:cs typeface="Arial" pitchFamily="34" charset="0"/>
              </a:rPr>
              <a:t>Color</a:t>
            </a:r>
          </a:p>
          <a:p>
            <a:pPr lvl="1"/>
            <a:r>
              <a:rPr lang="en-US" sz="2000" dirty="0" smtClean="0">
                <a:latin typeface="Arial" pitchFamily="34" charset="0"/>
                <a:cs typeface="Arial" pitchFamily="34" charset="0"/>
              </a:rPr>
              <a:t>Antibiotic</a:t>
            </a:r>
          </a:p>
          <a:p>
            <a:r>
              <a:rPr lang="en-US" sz="2000" dirty="0" smtClean="0">
                <a:latin typeface="Arial" pitchFamily="34" charset="0"/>
                <a:cs typeface="Arial" pitchFamily="34" charset="0"/>
              </a:rPr>
              <a:t>Antibiotics</a:t>
            </a:r>
          </a:p>
          <a:p>
            <a:pPr lvl="1"/>
            <a:r>
              <a:rPr lang="en-US" sz="1600" dirty="0" smtClean="0">
                <a:latin typeface="Arial" pitchFamily="34" charset="0"/>
                <a:cs typeface="Arial" pitchFamily="34" charset="0"/>
              </a:rPr>
              <a:t>Doxycycline Hyclate</a:t>
            </a:r>
          </a:p>
          <a:p>
            <a:pPr lvl="2">
              <a:buNone/>
            </a:pPr>
            <a:r>
              <a:rPr lang="en-US" sz="1200" dirty="0" smtClean="0">
                <a:latin typeface="Arial" pitchFamily="34" charset="0"/>
                <a:cs typeface="Arial" pitchFamily="34" charset="0"/>
              </a:rPr>
              <a:t>&lt; 600</a:t>
            </a:r>
            <a:r>
              <a:rPr lang="en-US" sz="1200" dirty="0" smtClean="0">
                <a:latin typeface="Symbol" pitchFamily="18" charset="2"/>
                <a:cs typeface="Arial" pitchFamily="34" charset="0"/>
              </a:rPr>
              <a:t>m</a:t>
            </a:r>
          </a:p>
          <a:p>
            <a:pPr lvl="1"/>
            <a:r>
              <a:rPr lang="en-US" sz="1600" dirty="0" smtClean="0">
                <a:latin typeface="Arial" pitchFamily="34" charset="0"/>
                <a:cs typeface="Arial" pitchFamily="34" charset="0"/>
              </a:rPr>
              <a:t>Amphotericin B</a:t>
            </a:r>
          </a:p>
          <a:p>
            <a:pPr lvl="2">
              <a:buNone/>
            </a:pPr>
            <a:r>
              <a:rPr lang="en-US" sz="1200" dirty="0" smtClean="0">
                <a:latin typeface="Arial" pitchFamily="34" charset="0"/>
                <a:cs typeface="Arial" pitchFamily="34" charset="0"/>
              </a:rPr>
              <a:t>120</a:t>
            </a:r>
            <a:r>
              <a:rPr lang="en-US" sz="1200" dirty="0" smtClean="0">
                <a:latin typeface="Symbol" pitchFamily="18" charset="2"/>
                <a:cs typeface="Arial" pitchFamily="34" charset="0"/>
              </a:rPr>
              <a:t>m</a:t>
            </a:r>
            <a:r>
              <a:rPr lang="en-US" sz="1200" dirty="0" smtClean="0">
                <a:latin typeface="Arial" pitchFamily="34" charset="0"/>
                <a:cs typeface="Arial" pitchFamily="34" charset="0"/>
              </a:rPr>
              <a:t> but &lt; 2%</a:t>
            </a:r>
          </a:p>
          <a:p>
            <a:pPr lvl="1"/>
            <a:r>
              <a:rPr lang="en-US" sz="1600" dirty="0" smtClean="0">
                <a:latin typeface="Arial" pitchFamily="34" charset="0"/>
                <a:cs typeface="Arial" pitchFamily="34" charset="0"/>
              </a:rPr>
              <a:t>Titanium Dioxide (rutile)</a:t>
            </a:r>
          </a:p>
          <a:p>
            <a:pPr lvl="2">
              <a:buNone/>
            </a:pPr>
            <a:r>
              <a:rPr lang="en-US" sz="1200" dirty="0" smtClean="0">
                <a:latin typeface="Arial" pitchFamily="34" charset="0"/>
                <a:cs typeface="Arial" pitchFamily="34" charset="0"/>
              </a:rPr>
              <a:t>120</a:t>
            </a:r>
            <a:r>
              <a:rPr lang="en-US" sz="1200" dirty="0" smtClean="0">
                <a:latin typeface="Symbol" pitchFamily="18" charset="2"/>
                <a:cs typeface="Arial" pitchFamily="34" charset="0"/>
              </a:rPr>
              <a:t>m</a:t>
            </a:r>
            <a:r>
              <a:rPr lang="en-US" sz="1200" dirty="0" smtClean="0">
                <a:latin typeface="Arial" pitchFamily="34" charset="0"/>
                <a:cs typeface="Arial" pitchFamily="34" charset="0"/>
              </a:rPr>
              <a:t> but lateral overcure</a:t>
            </a:r>
          </a:p>
          <a:p>
            <a:pPr lvl="1"/>
            <a:endParaRPr lang="en-US" sz="1600" dirty="0" smtClean="0">
              <a:solidFill>
                <a:srgbClr val="FFFF66"/>
              </a:solidFill>
              <a:latin typeface="Arial" pitchFamily="34" charset="0"/>
              <a:cs typeface="Arial" pitchFamily="34" charset="0"/>
            </a:endParaRPr>
          </a:p>
          <a:p>
            <a:endParaRPr lang="en-US" dirty="0" smtClean="0">
              <a:solidFill>
                <a:srgbClr val="FFFF66"/>
              </a:solidFill>
              <a:latin typeface="Arial" pitchFamily="34" charset="0"/>
              <a:cs typeface="Arial" pitchFamily="34" charset="0"/>
            </a:endParaRPr>
          </a:p>
          <a:p>
            <a:pPr lvl="1"/>
            <a:endParaRPr lang="en-US" dirty="0">
              <a:solidFill>
                <a:srgbClr val="FFFF66"/>
              </a:solidFill>
              <a:latin typeface="Arial" pitchFamily="34" charset="0"/>
              <a:cs typeface="Arial" pitchFamily="34" charset="0"/>
            </a:endParaRPr>
          </a:p>
        </p:txBody>
      </p:sp>
      <p:pic>
        <p:nvPicPr>
          <p:cNvPr id="44034" name="Picture 0" descr="Figure_3.bmp"/>
          <p:cNvPicPr>
            <a:picLocks noChangeAspect="1" noChangeArrowheads="1"/>
          </p:cNvPicPr>
          <p:nvPr/>
        </p:nvPicPr>
        <p:blipFill>
          <a:blip r:embed="rId2"/>
          <a:srcRect l="450" t="688" r="450" b="688"/>
          <a:stretch>
            <a:fillRect/>
          </a:stretch>
        </p:blipFill>
        <p:spPr bwMode="auto">
          <a:xfrm>
            <a:off x="4305300" y="1622612"/>
            <a:ext cx="5741894" cy="3733800"/>
          </a:xfrm>
          <a:prstGeom prst="rect">
            <a:avLst/>
          </a:prstGeom>
          <a:noFill/>
          <a:ln w="9525">
            <a:noFill/>
            <a:miter lim="800000"/>
            <a:headEnd/>
            <a:tailEnd/>
          </a:ln>
        </p:spPr>
      </p:pic>
      <p:sp>
        <p:nvSpPr>
          <p:cNvPr id="5" name="TextBox 4"/>
          <p:cNvSpPr txBox="1"/>
          <p:nvPr/>
        </p:nvSpPr>
        <p:spPr>
          <a:xfrm>
            <a:off x="4381500" y="5943600"/>
            <a:ext cx="184731" cy="461665"/>
          </a:xfrm>
          <a:prstGeom prst="rect">
            <a:avLst/>
          </a:prstGeom>
          <a:noFill/>
        </p:spPr>
        <p:txBody>
          <a:bodyPr wrap="none" rtlCol="0">
            <a:spAutoFit/>
          </a:bodyPr>
          <a:lstStyle/>
          <a:p>
            <a:endParaRPr lang="en-US" dirty="0"/>
          </a:p>
        </p:txBody>
      </p:sp>
      <p:sp>
        <p:nvSpPr>
          <p:cNvPr id="6" name="TextBox 5"/>
          <p:cNvSpPr txBox="1"/>
          <p:nvPr/>
        </p:nvSpPr>
        <p:spPr>
          <a:xfrm>
            <a:off x="4305301" y="5309668"/>
            <a:ext cx="5715000" cy="830997"/>
          </a:xfrm>
          <a:prstGeom prst="rect">
            <a:avLst/>
          </a:prstGeom>
          <a:noFill/>
        </p:spPr>
        <p:txBody>
          <a:bodyPr wrap="square" rtlCol="0">
            <a:spAutoFit/>
          </a:bodyPr>
          <a:lstStyle/>
          <a:p>
            <a:r>
              <a:rPr lang="en-US" sz="1600" dirty="0" smtClean="0"/>
              <a:t>The relationship between cure depth (µm) and concentration (wt%) for three biocompatible dyes (amphotericin B, doxycycline hyclate, and rutile titanium dioxide). </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 calcmode="lin" valueType="num">
                                      <p:cBhvr additive="base">
                                        <p:cTn id="5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 calcmode="lin" valueType="num">
                                      <p:cBhvr additive="base">
                                        <p:cTn id="6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3">
                                            <p:txEl>
                                              <p:pRg st="11" end="11"/>
                                            </p:txEl>
                                          </p:spTgt>
                                        </p:tgtEl>
                                        <p:attrNameLst>
                                          <p:attrName>style.visibility</p:attrName>
                                        </p:attrNameLst>
                                      </p:cBhvr>
                                      <p:to>
                                        <p:strVal val="visible"/>
                                      </p:to>
                                    </p:set>
                                    <p:anim calcmode="lin" valueType="num">
                                      <p:cBhvr additive="base">
                                        <p:cTn id="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anim calcmode="lin" valueType="num">
                                      <p:cBhvr additive="base">
                                        <p:cTn id="7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3">
                                            <p:txEl>
                                              <p:pRg st="13" end="13"/>
                                            </p:txEl>
                                          </p:spTgt>
                                        </p:tgtEl>
                                        <p:attrNameLst>
                                          <p:attrName>style.visibility</p:attrName>
                                        </p:attrNameLst>
                                      </p:cBhvr>
                                      <p:to>
                                        <p:strVal val="visible"/>
                                      </p:to>
                                    </p:set>
                                    <p:anim calcmode="lin" valueType="num">
                                      <p:cBhvr additive="base">
                                        <p:cTn id="7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3">
                                            <p:txEl>
                                              <p:pRg st="14" end="14"/>
                                            </p:txEl>
                                          </p:spTgt>
                                        </p:tgtEl>
                                        <p:attrNameLst>
                                          <p:attrName>style.visibility</p:attrName>
                                        </p:attrNameLst>
                                      </p:cBhvr>
                                      <p:to>
                                        <p:strVal val="visible"/>
                                      </p:to>
                                    </p:set>
                                    <p:anim calcmode="lin" valueType="num">
                                      <p:cBhvr additive="base">
                                        <p:cTn id="8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71720"/>
            <a:ext cx="8743950" cy="1143000"/>
          </a:xfrm>
        </p:spPr>
        <p:txBody>
          <a:bodyPr/>
          <a:lstStyle/>
          <a:p>
            <a:r>
              <a:rPr lang="en-US" dirty="0" smtClean="0">
                <a:solidFill>
                  <a:schemeClr val="tx1"/>
                </a:solidFill>
                <a:latin typeface="Arial" pitchFamily="34" charset="0"/>
                <a:cs typeface="Arial" pitchFamily="34" charset="0"/>
              </a:rPr>
              <a:t>4.6 TiO</a:t>
            </a:r>
            <a:r>
              <a:rPr lang="en-US" baseline="-25000" dirty="0" smtClean="0">
                <a:solidFill>
                  <a:schemeClr val="tx1"/>
                </a:solidFill>
                <a:latin typeface="Arial" pitchFamily="34" charset="0"/>
                <a:cs typeface="Arial" pitchFamily="34" charset="0"/>
              </a:rPr>
              <a:t>2</a:t>
            </a:r>
            <a:r>
              <a:rPr lang="en-US" dirty="0" smtClean="0">
                <a:solidFill>
                  <a:schemeClr val="tx1"/>
                </a:solidFill>
                <a:latin typeface="Arial" pitchFamily="34" charset="0"/>
                <a:cs typeface="Arial" pitchFamily="34" charset="0"/>
              </a:rPr>
              <a:t> (rutile)</a:t>
            </a:r>
            <a:endParaRPr lang="en-US" dirty="0">
              <a:solidFill>
                <a:schemeClr val="tx1"/>
              </a:solidFill>
              <a:latin typeface="Arial" pitchFamily="34" charset="0"/>
              <a:cs typeface="Arial" pitchFamily="34" charset="0"/>
            </a:endParaRPr>
          </a:p>
        </p:txBody>
      </p:sp>
      <p:sp>
        <p:nvSpPr>
          <p:cNvPr id="3" name="Content Placeholder 2"/>
          <p:cNvSpPr>
            <a:spLocks noGrp="1"/>
          </p:cNvSpPr>
          <p:nvPr>
            <p:ph idx="1"/>
          </p:nvPr>
        </p:nvSpPr>
        <p:spPr>
          <a:xfrm>
            <a:off x="342901" y="1643104"/>
            <a:ext cx="4267200" cy="4267200"/>
          </a:xfrm>
        </p:spPr>
        <p:txBody>
          <a:bodyPr/>
          <a:lstStyle/>
          <a:p>
            <a:r>
              <a:rPr lang="en-US" sz="2800" dirty="0" smtClean="0">
                <a:latin typeface="Arial" pitchFamily="34" charset="0"/>
                <a:cs typeface="Arial" pitchFamily="34" charset="0"/>
              </a:rPr>
              <a:t>USP and FCC sources available</a:t>
            </a:r>
          </a:p>
          <a:p>
            <a:r>
              <a:rPr lang="en-US" sz="2800" dirty="0" smtClean="0">
                <a:latin typeface="Arial" pitchFamily="34" charset="0"/>
                <a:cs typeface="Arial" pitchFamily="34" charset="0"/>
              </a:rPr>
              <a:t>Our source: Sachtleben (White Plains, NY) 320 </a:t>
            </a:r>
            <a:r>
              <a:rPr lang="en-US" sz="2800" i="1" dirty="0" smtClean="0">
                <a:latin typeface="+mj-lt"/>
                <a:cs typeface="Arial" pitchFamily="34" charset="0"/>
              </a:rPr>
              <a:t>n</a:t>
            </a:r>
            <a:r>
              <a:rPr lang="en-US" sz="2800" dirty="0" smtClean="0">
                <a:latin typeface="Arial" pitchFamily="34" charset="0"/>
                <a:cs typeface="Arial" pitchFamily="34" charset="0"/>
              </a:rPr>
              <a:t>m crystals</a:t>
            </a:r>
          </a:p>
          <a:p>
            <a:r>
              <a:rPr lang="en-US" sz="2800" dirty="0" smtClean="0">
                <a:latin typeface="Arial" pitchFamily="34" charset="0"/>
                <a:cs typeface="Arial" pitchFamily="34" charset="0"/>
              </a:rPr>
              <a:t>Little affect above 2% BAPO concentration </a:t>
            </a:r>
            <a:endParaRPr lang="en-US" sz="2800" dirty="0">
              <a:latin typeface="Arial" pitchFamily="34" charset="0"/>
              <a:cs typeface="Arial" pitchFamily="34" charset="0"/>
            </a:endParaRPr>
          </a:p>
        </p:txBody>
      </p:sp>
      <p:pic>
        <p:nvPicPr>
          <p:cNvPr id="45058" name="Picture 1"/>
          <p:cNvPicPr>
            <a:picLocks noChangeAspect="1" noChangeArrowheads="1"/>
          </p:cNvPicPr>
          <p:nvPr/>
        </p:nvPicPr>
        <p:blipFill>
          <a:blip r:embed="rId2"/>
          <a:srcRect/>
          <a:stretch>
            <a:fillRect/>
          </a:stretch>
        </p:blipFill>
        <p:spPr bwMode="auto">
          <a:xfrm>
            <a:off x="4686300" y="1573947"/>
            <a:ext cx="5257800" cy="3878663"/>
          </a:xfrm>
          <a:prstGeom prst="rect">
            <a:avLst/>
          </a:prstGeom>
          <a:noFill/>
          <a:ln w="9525">
            <a:noFill/>
            <a:miter lim="800000"/>
            <a:headEnd/>
            <a:tailEnd/>
          </a:ln>
        </p:spPr>
      </p:pic>
      <p:sp>
        <p:nvSpPr>
          <p:cNvPr id="5" name="Rectangle 4"/>
          <p:cNvSpPr/>
          <p:nvPr/>
        </p:nvSpPr>
        <p:spPr>
          <a:xfrm>
            <a:off x="4647880" y="5406360"/>
            <a:ext cx="5257800" cy="1077218"/>
          </a:xfrm>
          <a:prstGeom prst="rect">
            <a:avLst/>
          </a:prstGeom>
        </p:spPr>
        <p:txBody>
          <a:bodyPr wrap="square">
            <a:spAutoFit/>
          </a:bodyPr>
          <a:lstStyle/>
          <a:p>
            <a:r>
              <a:rPr lang="en-US" sz="1600" dirty="0" smtClean="0"/>
              <a:t>Depth of polymerization (µm) was characterized as a function of titanium dioxide concentration (wt%) for five different combinations of BAPO concentration (wt%) and exposure time (s = seconds). </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225400"/>
            <a:ext cx="8743950" cy="1143000"/>
          </a:xfrm>
        </p:spPr>
        <p:txBody>
          <a:bodyPr/>
          <a:lstStyle/>
          <a:p>
            <a:r>
              <a:rPr lang="en-US" dirty="0" smtClean="0">
                <a:solidFill>
                  <a:schemeClr val="tx1"/>
                </a:solidFill>
                <a:latin typeface="Arial" pitchFamily="34" charset="0"/>
                <a:cs typeface="Arial" pitchFamily="34" charset="0"/>
              </a:rPr>
              <a:t>4.7 TiO2 Lateral Overcure</a:t>
            </a:r>
            <a:endParaRPr lang="en-US" dirty="0">
              <a:solidFill>
                <a:schemeClr val="tx1"/>
              </a:solidFill>
              <a:latin typeface="Arial" pitchFamily="34" charset="0"/>
              <a:cs typeface="Arial" pitchFamily="34" charset="0"/>
            </a:endParaRPr>
          </a:p>
        </p:txBody>
      </p:sp>
      <p:sp>
        <p:nvSpPr>
          <p:cNvPr id="3" name="Content Placeholder 2"/>
          <p:cNvSpPr>
            <a:spLocks noGrp="1"/>
          </p:cNvSpPr>
          <p:nvPr>
            <p:ph idx="1"/>
          </p:nvPr>
        </p:nvSpPr>
        <p:spPr>
          <a:xfrm>
            <a:off x="190500" y="1524000"/>
            <a:ext cx="3962400" cy="4419600"/>
          </a:xfrm>
        </p:spPr>
        <p:txBody>
          <a:bodyPr/>
          <a:lstStyle/>
          <a:p>
            <a:r>
              <a:rPr lang="en-US" sz="2400" dirty="0" smtClean="0">
                <a:latin typeface="Arial" pitchFamily="34" charset="0"/>
                <a:cs typeface="Arial" pitchFamily="34" charset="0"/>
              </a:rPr>
              <a:t>Lateral overcure</a:t>
            </a:r>
          </a:p>
          <a:p>
            <a:r>
              <a:rPr lang="en-US" sz="2400" dirty="0" smtClean="0">
                <a:latin typeface="Arial" pitchFamily="34" charset="0"/>
                <a:cs typeface="Arial" pitchFamily="34" charset="0"/>
              </a:rPr>
              <a:t>Minimized below best concentration for BAPO (2%)</a:t>
            </a:r>
          </a:p>
          <a:p>
            <a:r>
              <a:rPr lang="en-US" sz="2400" dirty="0" smtClean="0">
                <a:latin typeface="Arial" pitchFamily="34" charset="0"/>
                <a:cs typeface="Arial" pitchFamily="34" charset="0"/>
              </a:rPr>
              <a:t>May have little affect on build accuracy</a:t>
            </a:r>
          </a:p>
        </p:txBody>
      </p:sp>
      <p:pic>
        <p:nvPicPr>
          <p:cNvPr id="46082" name="Picture 10" descr="lateral_polymerization_plot.bmp"/>
          <p:cNvPicPr>
            <a:picLocks noChangeAspect="1" noChangeArrowheads="1"/>
          </p:cNvPicPr>
          <p:nvPr/>
        </p:nvPicPr>
        <p:blipFill>
          <a:blip r:embed="rId3"/>
          <a:srcRect/>
          <a:stretch>
            <a:fillRect/>
          </a:stretch>
        </p:blipFill>
        <p:spPr bwMode="auto">
          <a:xfrm>
            <a:off x="4381500" y="1676399"/>
            <a:ext cx="5410200" cy="3877179"/>
          </a:xfrm>
          <a:prstGeom prst="rect">
            <a:avLst/>
          </a:prstGeom>
          <a:noFill/>
          <a:ln w="9525">
            <a:noFill/>
            <a:miter lim="800000"/>
            <a:headEnd/>
            <a:tailEnd/>
          </a:ln>
        </p:spPr>
      </p:pic>
      <p:sp>
        <p:nvSpPr>
          <p:cNvPr id="6" name="TextBox 5"/>
          <p:cNvSpPr txBox="1"/>
          <p:nvPr/>
        </p:nvSpPr>
        <p:spPr>
          <a:xfrm>
            <a:off x="4495481" y="5528024"/>
            <a:ext cx="5334000" cy="584775"/>
          </a:xfrm>
          <a:prstGeom prst="rect">
            <a:avLst/>
          </a:prstGeom>
          <a:noFill/>
        </p:spPr>
        <p:txBody>
          <a:bodyPr wrap="square" rtlCol="0">
            <a:spAutoFit/>
          </a:bodyPr>
          <a:lstStyle/>
          <a:p>
            <a:r>
              <a:rPr lang="en-US" sz="1600" dirty="0" smtClean="0"/>
              <a:t>Increasing titanium dioxide concentration led to an increased amount of lateral overcuring. </a:t>
            </a:r>
            <a:endParaRPr lang="en-US" sz="1600" dirty="0"/>
          </a:p>
        </p:txBody>
      </p:sp>
      <p:sp>
        <p:nvSpPr>
          <p:cNvPr id="46085" name="Rectangle 5"/>
          <p:cNvSpPr>
            <a:spLocks noChangeArrowheads="1"/>
          </p:cNvSpPr>
          <p:nvPr/>
        </p:nvSpPr>
        <p:spPr bwMode="auto">
          <a:xfrm>
            <a:off x="0" y="0"/>
            <a:ext cx="10287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46084" name="Object 4"/>
          <p:cNvGraphicFramePr>
            <a:graphicFrameLocks noChangeAspect="1"/>
          </p:cNvGraphicFramePr>
          <p:nvPr/>
        </p:nvGraphicFramePr>
        <p:xfrm>
          <a:off x="952500" y="4078300"/>
          <a:ext cx="2438400" cy="2438400"/>
        </p:xfrm>
        <a:graphic>
          <a:graphicData uri="http://schemas.openxmlformats.org/presentationml/2006/ole">
            <mc:AlternateContent xmlns:mc="http://schemas.openxmlformats.org/markup-compatibility/2006">
              <mc:Choice xmlns:v="urn:schemas-microsoft-com:vml" Requires="v">
                <p:oleObj spid="_x0000_s46100" name="Image" r:id="rId4" imgW="2743200" imgH="2743200" progId="Photoshop.Image.11">
                  <p:embed/>
                </p:oleObj>
              </mc:Choice>
              <mc:Fallback>
                <p:oleObj name="Image" r:id="rId4" imgW="2743200" imgH="2743200" progId="Photoshop.Image.11">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 y="4078300"/>
                        <a:ext cx="2438400" cy="243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814188" y="6465324"/>
            <a:ext cx="2971800" cy="338554"/>
          </a:xfrm>
          <a:prstGeom prst="rect">
            <a:avLst/>
          </a:prstGeom>
          <a:noFill/>
        </p:spPr>
        <p:txBody>
          <a:bodyPr wrap="square" rtlCol="0">
            <a:spAutoFit/>
          </a:bodyPr>
          <a:lstStyle/>
          <a:p>
            <a:r>
              <a:rPr lang="en-US" sz="1600" dirty="0" smtClean="0">
                <a:solidFill>
                  <a:srgbClr val="FFFF66"/>
                </a:solidFill>
              </a:rPr>
              <a:t>Lateral overcure measurement. </a:t>
            </a:r>
            <a:endParaRPr lang="en-US" sz="1600" dirty="0">
              <a:solidFill>
                <a:srgbClr val="FFFF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dyes? I819 + I784 + HMB?</a:t>
            </a:r>
            <a:endParaRPr lang="en-US" dirty="0"/>
          </a:p>
        </p:txBody>
      </p:sp>
      <p:sp>
        <p:nvSpPr>
          <p:cNvPr id="3" name="Content Placeholder 2"/>
          <p:cNvSpPr>
            <a:spLocks noGrp="1"/>
          </p:cNvSpPr>
          <p:nvPr>
            <p:ph idx="1"/>
          </p:nvPr>
        </p:nvSpPr>
        <p:spPr/>
        <p:txBody>
          <a:bodyPr/>
          <a:lstStyle/>
          <a:p>
            <a:r>
              <a:rPr lang="en-US" dirty="0" smtClean="0"/>
              <a:t>Accuracy?</a:t>
            </a:r>
          </a:p>
          <a:p>
            <a:r>
              <a:rPr lang="en-US" dirty="0" smtClean="0"/>
              <a:t>Pre- to post-cure strength?</a:t>
            </a:r>
          </a:p>
          <a:p>
            <a:r>
              <a:rPr lang="en-US" dirty="0" smtClean="0"/>
              <a:t>Table?</a:t>
            </a:r>
            <a:endParaRPr lang="en-US" dirty="0"/>
          </a:p>
        </p:txBody>
      </p:sp>
    </p:spTree>
    <p:extLst>
      <p:ext uri="{BB962C8B-B14F-4D97-AF65-F5344CB8AC3E}">
        <p14:creationId xmlns:p14="http://schemas.microsoft.com/office/powerpoint/2010/main" val="2257050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TiO</a:t>
            </a:r>
            <a:r>
              <a:rPr lang="en-US" baseline="-25000" dirty="0" smtClean="0"/>
              <a:t>2</a:t>
            </a:r>
            <a:r>
              <a:rPr lang="en-US" dirty="0" smtClean="0"/>
              <a:t> Allows High </a:t>
            </a:r>
            <a:r>
              <a:rPr lang="en-US" dirty="0"/>
              <a:t>A</a:t>
            </a:r>
            <a:r>
              <a:rPr lang="en-US" dirty="0" smtClean="0"/>
              <a:t>ccuracy</a:t>
            </a:r>
            <a:endParaRPr lang="en-US" dirty="0"/>
          </a:p>
        </p:txBody>
      </p:sp>
      <p:sp>
        <p:nvSpPr>
          <p:cNvPr id="3" name="Content Placeholder 2"/>
          <p:cNvSpPr>
            <a:spLocks noGrp="1"/>
          </p:cNvSpPr>
          <p:nvPr>
            <p:ph idx="1"/>
          </p:nvPr>
        </p:nvSpPr>
        <p:spPr/>
        <p:txBody>
          <a:bodyPr/>
          <a:lstStyle/>
          <a:p>
            <a:r>
              <a:rPr lang="en-US" sz="2800" dirty="0" smtClean="0"/>
              <a:t>SEM of plate and post scaffolds</a:t>
            </a:r>
          </a:p>
          <a:p>
            <a:r>
              <a:rPr lang="en-US" sz="2800" dirty="0" smtClean="0"/>
              <a:t>Feature thickness accuracy within 6.2 </a:t>
            </a:r>
            <a:r>
              <a:rPr lang="en-US" sz="2800" dirty="0" smtClean="0">
                <a:latin typeface="Symbol" pitchFamily="18" charset="2"/>
              </a:rPr>
              <a:t>m</a:t>
            </a:r>
          </a:p>
          <a:p>
            <a:r>
              <a:rPr lang="en-US" sz="2800" dirty="0" smtClean="0"/>
              <a:t>Curved feature inaccuracy 5.8-35.8%</a:t>
            </a:r>
            <a:endParaRPr lang="en-US" sz="2800" dirty="0"/>
          </a:p>
        </p:txBody>
      </p:sp>
      <p:pic>
        <p:nvPicPr>
          <p:cNvPr id="4" name="Picture 3" descr="Fig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4700" y="1676400"/>
            <a:ext cx="2839701" cy="4572000"/>
          </a:xfrm>
          <a:prstGeom prst="rect">
            <a:avLst/>
          </a:prstGeom>
          <a:noFill/>
          <a:ln>
            <a:noFill/>
          </a:ln>
        </p:spPr>
      </p:pic>
    </p:spTree>
    <p:extLst>
      <p:ext uri="{BB962C8B-B14F-4D97-AF65-F5344CB8AC3E}">
        <p14:creationId xmlns:p14="http://schemas.microsoft.com/office/powerpoint/2010/main" val="17012445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228600"/>
            <a:ext cx="8743950" cy="1143000"/>
          </a:xfrm>
        </p:spPr>
        <p:txBody>
          <a:bodyPr/>
          <a:lstStyle/>
          <a:p>
            <a:r>
              <a:rPr lang="en-US" dirty="0" smtClean="0"/>
              <a:t>Tuning Resin Strength</a:t>
            </a:r>
            <a:endParaRPr lang="en-US" dirty="0"/>
          </a:p>
        </p:txBody>
      </p:sp>
      <p:sp>
        <p:nvSpPr>
          <p:cNvPr id="3" name="Content Placeholder 2"/>
          <p:cNvSpPr>
            <a:spLocks noGrp="1"/>
          </p:cNvSpPr>
          <p:nvPr>
            <p:ph idx="1"/>
          </p:nvPr>
        </p:nvSpPr>
        <p:spPr>
          <a:xfrm>
            <a:off x="647700" y="3124200"/>
            <a:ext cx="4419599" cy="2971800"/>
          </a:xfrm>
        </p:spPr>
        <p:txBody>
          <a:bodyPr/>
          <a:lstStyle/>
          <a:p>
            <a:r>
              <a:rPr lang="en-US" dirty="0" smtClean="0"/>
              <a:t>Must be able to clean pores prior to post-processing</a:t>
            </a:r>
          </a:p>
          <a:p>
            <a:r>
              <a:rPr lang="en-US" dirty="0" smtClean="0"/>
              <a:t>Must be able to handle surgically following post-processing</a:t>
            </a:r>
            <a:endParaRPr lang="en-US" dirty="0"/>
          </a:p>
        </p:txBody>
      </p:sp>
      <p:pic>
        <p:nvPicPr>
          <p:cNvPr id="47106" name="Picture 2" descr="Untitl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6930" y="3047999"/>
            <a:ext cx="4848018" cy="3273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ChangeAspect="1"/>
          </p:cNvSpPr>
          <p:nvPr/>
        </p:nvSpPr>
        <p:spPr>
          <a:xfrm>
            <a:off x="4346364" y="1513948"/>
            <a:ext cx="5748584" cy="1384995"/>
          </a:xfrm>
          <a:prstGeom prst="rect">
            <a:avLst/>
          </a:prstGeom>
        </p:spPr>
        <p:txBody>
          <a:bodyPr wrap="square">
            <a:spAutoFit/>
          </a:bodyPr>
          <a:lstStyle/>
          <a:p>
            <a:r>
              <a:rPr lang="en-US" sz="1400" dirty="0" smtClean="0"/>
              <a:t>Mechanical Testing</a:t>
            </a:r>
          </a:p>
          <a:p>
            <a:r>
              <a:rPr lang="en-US" sz="1400" dirty="0" smtClean="0"/>
              <a:t>______________________________________________</a:t>
            </a:r>
            <a:endParaRPr lang="en-US" sz="1400" dirty="0"/>
          </a:p>
          <a:p>
            <a:r>
              <a:rPr lang="en-US" sz="1400" dirty="0"/>
              <a:t>Exposure Time	</a:t>
            </a:r>
            <a:r>
              <a:rPr lang="en-US" sz="1400" dirty="0" smtClean="0"/>
              <a:t>Layer </a:t>
            </a:r>
            <a:r>
              <a:rPr lang="en-US" sz="1400" dirty="0"/>
              <a:t>Thickness	Average Modulus (N)</a:t>
            </a:r>
          </a:p>
          <a:p>
            <a:r>
              <a:rPr lang="en-US" sz="1400" dirty="0"/>
              <a:t>90 sec		</a:t>
            </a:r>
            <a:r>
              <a:rPr lang="en-US" sz="1400" dirty="0" smtClean="0"/>
              <a:t>120 </a:t>
            </a:r>
            <a:r>
              <a:rPr lang="en-US" sz="1400" dirty="0"/>
              <a:t>mm		33 MPa (1)</a:t>
            </a:r>
          </a:p>
          <a:p>
            <a:r>
              <a:rPr lang="en-US" sz="1400" dirty="0"/>
              <a:t>180 </a:t>
            </a:r>
            <a:r>
              <a:rPr lang="en-US" sz="1400" dirty="0" smtClean="0"/>
              <a:t>sec</a:t>
            </a:r>
            <a:r>
              <a:rPr lang="en-US" sz="1400" dirty="0"/>
              <a:t>		150 mm		</a:t>
            </a:r>
            <a:r>
              <a:rPr lang="en-US" sz="1400" dirty="0" smtClean="0"/>
              <a:t>166 </a:t>
            </a:r>
            <a:r>
              <a:rPr lang="en-US" sz="1400" dirty="0"/>
              <a:t>MPa (3)</a:t>
            </a:r>
          </a:p>
          <a:p>
            <a:r>
              <a:rPr lang="en-US" sz="1400" dirty="0"/>
              <a:t>210 sec		180 mm		</a:t>
            </a:r>
            <a:r>
              <a:rPr lang="en-US" sz="1400" dirty="0" smtClean="0"/>
              <a:t>195 </a:t>
            </a:r>
            <a:r>
              <a:rPr lang="en-US" sz="1400" dirty="0"/>
              <a:t>MPa(5)</a:t>
            </a:r>
          </a:p>
        </p:txBody>
      </p:sp>
    </p:spTree>
    <p:extLst>
      <p:ext uri="{BB962C8B-B14F-4D97-AF65-F5344CB8AC3E}">
        <p14:creationId xmlns:p14="http://schemas.microsoft.com/office/powerpoint/2010/main" val="1199413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3155"/>
            <a:ext cx="8743950" cy="1143000"/>
          </a:xfrm>
        </p:spPr>
        <p:txBody>
          <a:bodyPr/>
          <a:lstStyle/>
          <a:p>
            <a:r>
              <a:rPr lang="en-US" dirty="0" smtClean="0"/>
              <a:t>O-H-I-O</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 y="808283"/>
            <a:ext cx="2235200" cy="22352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 y="3124200"/>
            <a:ext cx="2235200" cy="1676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4080" y="3175635"/>
            <a:ext cx="2057400" cy="154305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4948" y="4972881"/>
            <a:ext cx="2133600" cy="1600200"/>
          </a:xfrm>
          <a:prstGeom prst="rect">
            <a:avLst/>
          </a:prstGeom>
        </p:spPr>
      </p:pic>
      <p:pic>
        <p:nvPicPr>
          <p:cNvPr id="9" name="Picture 8"/>
          <p:cNvPicPr>
            <a:picLocks noChangeAspect="1"/>
          </p:cNvPicPr>
          <p:nvPr/>
        </p:nvPicPr>
        <p:blipFill rotWithShape="1">
          <a:blip r:embed="rId6">
            <a:extLst>
              <a:ext uri="{28A0092B-C50C-407E-A947-70E740481C1C}">
                <a14:useLocalDpi xmlns:a14="http://schemas.microsoft.com/office/drawing/2010/main" val="0"/>
              </a:ext>
            </a:extLst>
          </a:blip>
          <a:srcRect l="3085" t="11178" r="11006" b="7004"/>
          <a:stretch/>
        </p:blipFill>
        <p:spPr>
          <a:xfrm>
            <a:off x="5281916" y="4943275"/>
            <a:ext cx="2281729" cy="1629806"/>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l="-4353" r="4353"/>
          <a:stretch/>
        </p:blipFill>
        <p:spPr>
          <a:xfrm>
            <a:off x="2834640" y="4943275"/>
            <a:ext cx="2212549" cy="1659412"/>
          </a:xfrm>
          <a:prstGeom prst="rect">
            <a:avLst/>
          </a:prstGeom>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l="3393" r="3184"/>
          <a:stretch/>
        </p:blipFill>
        <p:spPr>
          <a:xfrm>
            <a:off x="5303520" y="1524000"/>
            <a:ext cx="2286000" cy="1427378"/>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7540" y="4812383"/>
            <a:ext cx="2319422" cy="1790304"/>
          </a:xfrm>
          <a:prstGeom prst="rect">
            <a:avLst/>
          </a:prstGeom>
        </p:spPr>
      </p:pic>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t="12478" b="26279"/>
          <a:stretch/>
        </p:blipFill>
        <p:spPr>
          <a:xfrm>
            <a:off x="3040018" y="3124200"/>
            <a:ext cx="2007171" cy="1645920"/>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83508" y="1524000"/>
            <a:ext cx="2263668" cy="3169136"/>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11468" y="1558725"/>
            <a:ext cx="2278380" cy="1402080"/>
          </a:xfrm>
          <a:prstGeom prst="rect">
            <a:avLst/>
          </a:prstGeom>
        </p:spPr>
      </p:pic>
    </p:spTree>
    <p:extLst>
      <p:ext uri="{BB962C8B-B14F-4D97-AF65-F5344CB8AC3E}">
        <p14:creationId xmlns:p14="http://schemas.microsoft.com/office/powerpoint/2010/main" val="2181411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Roughness</a:t>
            </a:r>
            <a:endParaRPr lang="en-US" dirty="0"/>
          </a:p>
        </p:txBody>
      </p:sp>
      <p:sp>
        <p:nvSpPr>
          <p:cNvPr id="3" name="Content Placeholder 2"/>
          <p:cNvSpPr>
            <a:spLocks noGrp="1"/>
          </p:cNvSpPr>
          <p:nvPr>
            <p:ph idx="1"/>
          </p:nvPr>
        </p:nvSpPr>
        <p:spPr/>
        <p:txBody>
          <a:bodyPr/>
          <a:lstStyle/>
          <a:p>
            <a:r>
              <a:rPr lang="en-US" dirty="0" smtClean="0"/>
              <a:t>100 nm, 1 m, 10 m, 100 m</a:t>
            </a:r>
          </a:p>
          <a:p>
            <a:r>
              <a:rPr lang="en-US" dirty="0" smtClean="0"/>
              <a:t>Quantify features in RMS roughness and height map</a:t>
            </a:r>
          </a:p>
          <a:p>
            <a:r>
              <a:rPr lang="en-US" dirty="0" smtClean="0"/>
              <a:t>Affect on MSC attachment and proliferation</a:t>
            </a:r>
          </a:p>
          <a:p>
            <a:pPr lvl="1"/>
            <a:r>
              <a:rPr lang="en-US" dirty="0" smtClean="0"/>
              <a:t>Cells perceive mechanically</a:t>
            </a:r>
          </a:p>
          <a:p>
            <a:pPr lvl="1"/>
            <a:r>
              <a:rPr lang="en-US" dirty="0" smtClean="0"/>
              <a:t>Cells perceive chemically</a:t>
            </a:r>
          </a:p>
          <a:p>
            <a:pPr lvl="1"/>
            <a:r>
              <a:rPr lang="en-US" dirty="0" smtClean="0"/>
              <a:t>Which are determinant at different scale?</a:t>
            </a:r>
            <a:endParaRPr lang="en-US" dirty="0"/>
          </a:p>
        </p:txBody>
      </p:sp>
    </p:spTree>
    <p:extLst>
      <p:ext uri="{BB962C8B-B14F-4D97-AF65-F5344CB8AC3E}">
        <p14:creationId xmlns:p14="http://schemas.microsoft.com/office/powerpoint/2010/main" val="1346600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93750" y="203200"/>
            <a:ext cx="8743950" cy="1143000"/>
          </a:xfrm>
          <a:noFill/>
        </p:spPr>
        <p:txBody>
          <a:bodyPr/>
          <a:lstStyle/>
          <a:p>
            <a:r>
              <a:rPr lang="en-US" dirty="0" smtClean="0">
                <a:solidFill>
                  <a:schemeClr val="tx1"/>
                </a:solidFill>
                <a:latin typeface="Arial" pitchFamily="34" charset="0"/>
              </a:rPr>
              <a:t>Overview</a:t>
            </a:r>
          </a:p>
        </p:txBody>
      </p:sp>
      <p:sp>
        <p:nvSpPr>
          <p:cNvPr id="7171" name="Rectangle 3"/>
          <p:cNvSpPr>
            <a:spLocks noGrp="1" noChangeArrowheads="1"/>
          </p:cNvSpPr>
          <p:nvPr>
            <p:ph type="body" idx="1"/>
          </p:nvPr>
        </p:nvSpPr>
        <p:spPr>
          <a:xfrm>
            <a:off x="800100" y="2095500"/>
            <a:ext cx="8915400" cy="3048000"/>
          </a:xfrm>
          <a:noFill/>
        </p:spPr>
        <p:txBody>
          <a:bodyPr/>
          <a:lstStyle/>
          <a:p>
            <a:r>
              <a:rPr lang="en-US" sz="2800" dirty="0">
                <a:latin typeface="Times" charset="0"/>
              </a:rPr>
              <a:t>I	Clinical Problem: Large Cranial Defects</a:t>
            </a:r>
          </a:p>
          <a:p>
            <a:r>
              <a:rPr lang="en-US" sz="2800" dirty="0">
                <a:latin typeface="Times" charset="0"/>
              </a:rPr>
              <a:t>II	Cranial Implant Computer Aided Design (CAD)</a:t>
            </a:r>
          </a:p>
          <a:p>
            <a:r>
              <a:rPr lang="en-US" sz="2800" dirty="0">
                <a:latin typeface="Times" charset="0"/>
              </a:rPr>
              <a:t>III	Light-based polymerization of PPF Scaffolds</a:t>
            </a:r>
          </a:p>
          <a:p>
            <a:r>
              <a:rPr lang="en-US" sz="2800" dirty="0">
                <a:latin typeface="Times" charset="0"/>
              </a:rPr>
              <a:t>IV	Initiators, Dyes, Biologics, Crystals, and Solvents</a:t>
            </a:r>
          </a:p>
          <a:p>
            <a:r>
              <a:rPr lang="en-US" sz="2800" i="1" dirty="0">
                <a:solidFill>
                  <a:srgbClr val="00B0F0"/>
                </a:solidFill>
                <a:latin typeface="Times" charset="0"/>
              </a:rPr>
              <a:t>V	Discussion</a:t>
            </a:r>
          </a:p>
          <a:p>
            <a:endParaRPr lang="en-US" sz="2800" dirty="0" smtClean="0">
              <a:latin typeface="Times" charset="0"/>
            </a:endParaRPr>
          </a:p>
        </p:txBody>
      </p:sp>
      <p:sp>
        <p:nvSpPr>
          <p:cNvPr id="7" name="Rectangle 5"/>
          <p:cNvSpPr>
            <a:spLocks noChangeArrowheads="1"/>
          </p:cNvSpPr>
          <p:nvPr/>
        </p:nvSpPr>
        <p:spPr bwMode="auto">
          <a:xfrm>
            <a:off x="8249629" y="6378979"/>
            <a:ext cx="1917545" cy="400752"/>
          </a:xfrm>
          <a:prstGeom prst="rect">
            <a:avLst/>
          </a:prstGeom>
          <a:noFill/>
          <a:ln w="9525">
            <a:noFill/>
            <a:miter lim="800000"/>
            <a:headEnd/>
            <a:tailEnd/>
          </a:ln>
        </p:spPr>
        <p:txBody>
          <a:bodyPr wrap="square" lIns="92075" tIns="46038" rIns="92075" bIns="46038">
            <a:spAutoFit/>
          </a:bodyPr>
          <a:lstStyle/>
          <a:p>
            <a:r>
              <a:rPr lang="en-US" sz="2000" dirty="0" smtClean="0">
                <a:latin typeface="Book Antiqua" pitchFamily="18" charset="0"/>
              </a:rPr>
              <a:t>October 4, 2013</a:t>
            </a:r>
            <a:endParaRPr lang="en-US" dirty="0">
              <a:latin typeface="Book Antiqua"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54" b="58852"/>
          <a:stretch/>
        </p:blipFill>
        <p:spPr>
          <a:xfrm>
            <a:off x="6497030" y="5201323"/>
            <a:ext cx="3722016" cy="1159588"/>
          </a:xfrm>
          <a:prstGeom prst="rect">
            <a:avLst/>
          </a:prstGeom>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914" y="5148130"/>
            <a:ext cx="3890435" cy="153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23900" y="12808"/>
            <a:ext cx="8743950" cy="1143000"/>
          </a:xfrm>
        </p:spPr>
        <p:txBody>
          <a:bodyPr/>
          <a:lstStyle/>
          <a:p>
            <a:r>
              <a:rPr lang="en-US" dirty="0" smtClean="0">
                <a:solidFill>
                  <a:schemeClr val="tx1"/>
                </a:solidFill>
                <a:latin typeface="Arial" pitchFamily="34" charset="0"/>
                <a:cs typeface="Arial" pitchFamily="34" charset="0"/>
              </a:rPr>
              <a:t>5.1 Discussion</a:t>
            </a:r>
          </a:p>
        </p:txBody>
      </p:sp>
      <p:sp>
        <p:nvSpPr>
          <p:cNvPr id="20483" name="Rectangle 3"/>
          <p:cNvSpPr>
            <a:spLocks noGrp="1" noChangeArrowheads="1"/>
          </p:cNvSpPr>
          <p:nvPr>
            <p:ph type="body" idx="1"/>
          </p:nvPr>
        </p:nvSpPr>
        <p:spPr>
          <a:xfrm>
            <a:off x="876300" y="1101380"/>
            <a:ext cx="8743950" cy="4953000"/>
          </a:xfrm>
        </p:spPr>
        <p:txBody>
          <a:bodyPr/>
          <a:lstStyle/>
          <a:p>
            <a:r>
              <a:rPr lang="en-US" sz="2800" dirty="0">
                <a:latin typeface="Arial" pitchFamily="34" charset="0"/>
                <a:cs typeface="Arial" pitchFamily="34" charset="0"/>
              </a:rPr>
              <a:t>Secondary uses for dyes or other resin solutes:</a:t>
            </a:r>
          </a:p>
          <a:p>
            <a:pPr lvl="1"/>
            <a:r>
              <a:rPr lang="en-US" sz="2000" dirty="0">
                <a:latin typeface="Arial" pitchFamily="34" charset="0"/>
                <a:cs typeface="Arial" pitchFamily="34" charset="0"/>
              </a:rPr>
              <a:t>Extracellular Matrix Component</a:t>
            </a:r>
          </a:p>
          <a:p>
            <a:pPr lvl="1"/>
            <a:r>
              <a:rPr lang="en-US" sz="2000" dirty="0">
                <a:latin typeface="Arial" pitchFamily="34" charset="0"/>
                <a:cs typeface="Arial" pitchFamily="34" charset="0"/>
              </a:rPr>
              <a:t>Surface Roughness (particulate)</a:t>
            </a:r>
          </a:p>
          <a:p>
            <a:pPr lvl="1"/>
            <a:r>
              <a:rPr lang="en-US" sz="2000" dirty="0">
                <a:latin typeface="Arial" pitchFamily="34" charset="0"/>
                <a:cs typeface="Arial" pitchFamily="34" charset="0"/>
              </a:rPr>
              <a:t>Buffer pH</a:t>
            </a:r>
          </a:p>
          <a:p>
            <a:pPr lvl="1"/>
            <a:r>
              <a:rPr lang="en-US" sz="2000" dirty="0">
                <a:latin typeface="Arial" pitchFamily="34" charset="0"/>
                <a:cs typeface="Arial" pitchFamily="34" charset="0"/>
              </a:rPr>
              <a:t>Color</a:t>
            </a:r>
          </a:p>
          <a:p>
            <a:pPr lvl="1"/>
            <a:r>
              <a:rPr lang="en-US" sz="2000" dirty="0">
                <a:latin typeface="Arial" pitchFamily="34" charset="0"/>
                <a:cs typeface="Arial" pitchFamily="34" charset="0"/>
              </a:rPr>
              <a:t>Antibiotic</a:t>
            </a:r>
          </a:p>
          <a:p>
            <a:r>
              <a:rPr lang="en-US" sz="2800" dirty="0" err="1" smtClean="0">
                <a:latin typeface="Arial" pitchFamily="34" charset="0"/>
                <a:cs typeface="Arial" pitchFamily="34" charset="0"/>
              </a:rPr>
              <a:t>biocompatibile</a:t>
            </a:r>
            <a:r>
              <a:rPr lang="en-US" sz="2800" dirty="0" smtClean="0">
                <a:latin typeface="Arial" pitchFamily="34" charset="0"/>
                <a:cs typeface="Arial" pitchFamily="34" charset="0"/>
              </a:rPr>
              <a:t> </a:t>
            </a:r>
            <a:r>
              <a:rPr lang="en-US" sz="2800" dirty="0">
                <a:latin typeface="Arial" pitchFamily="34" charset="0"/>
                <a:cs typeface="Arial" pitchFamily="34" charset="0"/>
              </a:rPr>
              <a:t>dye that is FCC or USP grade.</a:t>
            </a:r>
          </a:p>
          <a:p>
            <a:r>
              <a:rPr lang="en-US" sz="2800" dirty="0" smtClean="0">
                <a:latin typeface="Arial" pitchFamily="34" charset="0"/>
                <a:cs typeface="Arial" pitchFamily="34" charset="0"/>
              </a:rPr>
              <a:t>Exposure time (energy) affects layer thickness and strength.</a:t>
            </a:r>
            <a:endParaRPr lang="en-US" sz="2800" dirty="0" smtClean="0">
              <a:latin typeface="Arial" pitchFamily="34" charset="0"/>
              <a:cs typeface="Arial" pitchFamily="34" charset="0"/>
            </a:endParaRPr>
          </a:p>
          <a:p>
            <a:r>
              <a:rPr lang="en-US" sz="2800" dirty="0" smtClean="0">
                <a:latin typeface="Arial" pitchFamily="34" charset="0"/>
                <a:cs typeface="Arial" pitchFamily="34" charset="0"/>
              </a:rPr>
              <a:t>Delamination is a problem with insufficient curing.</a:t>
            </a:r>
          </a:p>
          <a:p>
            <a:r>
              <a:rPr lang="en-US" sz="2800" dirty="0" smtClean="0">
                <a:latin typeface="Arial" pitchFamily="34" charset="0"/>
                <a:cs typeface="Arial" pitchFamily="34" charset="0"/>
              </a:rPr>
              <a:t>Too much time leads to basement plate adhesion.</a:t>
            </a:r>
            <a:endParaRPr lang="en-US" sz="2800" dirty="0" smtClean="0">
              <a:latin typeface="Arial" pitchFamily="34" charset="0"/>
              <a:cs typeface="Arial" pitchFamily="34" charset="0"/>
            </a:endParaRPr>
          </a:p>
          <a:p>
            <a:endParaRPr lang="en-US" sz="2800" dirty="0" smtClean="0">
              <a:solidFill>
                <a:srgbClr val="FFFF66"/>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wipe(down)">
                                      <p:cBhvr>
                                        <p:cTn id="7" dur="500"/>
                                        <p:tgtEl>
                                          <p:spTgt spid="2048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483">
                                            <p:txEl>
                                              <p:pRg st="1" end="1"/>
                                            </p:txEl>
                                          </p:spTgt>
                                        </p:tgtEl>
                                        <p:attrNameLst>
                                          <p:attrName>style.visibility</p:attrName>
                                        </p:attrNameLst>
                                      </p:cBhvr>
                                      <p:to>
                                        <p:strVal val="visible"/>
                                      </p:to>
                                    </p:set>
                                    <p:animEffect transition="in" filter="wipe(down)">
                                      <p:cBhvr>
                                        <p:cTn id="10" dur="500"/>
                                        <p:tgtEl>
                                          <p:spTgt spid="2048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483">
                                            <p:txEl>
                                              <p:pRg st="2" end="2"/>
                                            </p:txEl>
                                          </p:spTgt>
                                        </p:tgtEl>
                                        <p:attrNameLst>
                                          <p:attrName>style.visibility</p:attrName>
                                        </p:attrNameLst>
                                      </p:cBhvr>
                                      <p:to>
                                        <p:strVal val="visible"/>
                                      </p:to>
                                    </p:set>
                                    <p:animEffect transition="in" filter="wipe(down)">
                                      <p:cBhvr>
                                        <p:cTn id="13" dur="500"/>
                                        <p:tgtEl>
                                          <p:spTgt spid="2048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483">
                                            <p:txEl>
                                              <p:pRg st="3" end="3"/>
                                            </p:txEl>
                                          </p:spTgt>
                                        </p:tgtEl>
                                        <p:attrNameLst>
                                          <p:attrName>style.visibility</p:attrName>
                                        </p:attrNameLst>
                                      </p:cBhvr>
                                      <p:to>
                                        <p:strVal val="visible"/>
                                      </p:to>
                                    </p:set>
                                    <p:animEffect transition="in" filter="wipe(down)">
                                      <p:cBhvr>
                                        <p:cTn id="16" dur="500"/>
                                        <p:tgtEl>
                                          <p:spTgt spid="2048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0483">
                                            <p:txEl>
                                              <p:pRg st="4" end="4"/>
                                            </p:txEl>
                                          </p:spTgt>
                                        </p:tgtEl>
                                        <p:attrNameLst>
                                          <p:attrName>style.visibility</p:attrName>
                                        </p:attrNameLst>
                                      </p:cBhvr>
                                      <p:to>
                                        <p:strVal val="visible"/>
                                      </p:to>
                                    </p:set>
                                    <p:animEffect transition="in" filter="wipe(down)">
                                      <p:cBhvr>
                                        <p:cTn id="19" dur="500"/>
                                        <p:tgtEl>
                                          <p:spTgt spid="2048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0483">
                                            <p:txEl>
                                              <p:pRg st="5" end="5"/>
                                            </p:txEl>
                                          </p:spTgt>
                                        </p:tgtEl>
                                        <p:attrNameLst>
                                          <p:attrName>style.visibility</p:attrName>
                                        </p:attrNameLst>
                                      </p:cBhvr>
                                      <p:to>
                                        <p:strVal val="visible"/>
                                      </p:to>
                                    </p:set>
                                    <p:animEffect transition="in" filter="wipe(down)">
                                      <p:cBhvr>
                                        <p:cTn id="22" dur="500"/>
                                        <p:tgtEl>
                                          <p:spTgt spid="2048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0483">
                                            <p:txEl>
                                              <p:pRg st="6" end="6"/>
                                            </p:txEl>
                                          </p:spTgt>
                                        </p:tgtEl>
                                        <p:attrNameLst>
                                          <p:attrName>style.visibility</p:attrName>
                                        </p:attrNameLst>
                                      </p:cBhvr>
                                      <p:to>
                                        <p:strVal val="visible"/>
                                      </p:to>
                                    </p:set>
                                    <p:animEffect transition="in" filter="wipe(down)">
                                      <p:cBhvr>
                                        <p:cTn id="27" dur="500"/>
                                        <p:tgtEl>
                                          <p:spTgt spid="2048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483">
                                            <p:txEl>
                                              <p:pRg st="7" end="7"/>
                                            </p:txEl>
                                          </p:spTgt>
                                        </p:tgtEl>
                                        <p:attrNameLst>
                                          <p:attrName>style.visibility</p:attrName>
                                        </p:attrNameLst>
                                      </p:cBhvr>
                                      <p:to>
                                        <p:strVal val="visible"/>
                                      </p:to>
                                    </p:set>
                                    <p:animEffect transition="in" filter="wipe(down)">
                                      <p:cBhvr>
                                        <p:cTn id="32" dur="500"/>
                                        <p:tgtEl>
                                          <p:spTgt spid="2048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483">
                                            <p:txEl>
                                              <p:pRg st="8" end="8"/>
                                            </p:txEl>
                                          </p:spTgt>
                                        </p:tgtEl>
                                        <p:attrNameLst>
                                          <p:attrName>style.visibility</p:attrName>
                                        </p:attrNameLst>
                                      </p:cBhvr>
                                      <p:to>
                                        <p:strVal val="visible"/>
                                      </p:to>
                                    </p:set>
                                    <p:animEffect transition="in" filter="wipe(down)">
                                      <p:cBhvr>
                                        <p:cTn id="37" dur="500"/>
                                        <p:tgtEl>
                                          <p:spTgt spid="2048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483">
                                            <p:txEl>
                                              <p:pRg st="9" end="9"/>
                                            </p:txEl>
                                          </p:spTgt>
                                        </p:tgtEl>
                                        <p:attrNameLst>
                                          <p:attrName>style.visibility</p:attrName>
                                        </p:attrNameLst>
                                      </p:cBhvr>
                                      <p:to>
                                        <p:strVal val="visible"/>
                                      </p:to>
                                    </p:set>
                                    <p:animEffect transition="in" filter="wipe(down)">
                                      <p:cBhvr>
                                        <p:cTn id="42" dur="500"/>
                                        <p:tgtEl>
                                          <p:spTgt spid="204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771525" y="14856"/>
            <a:ext cx="8743950" cy="1143000"/>
          </a:xfrm>
        </p:spPr>
        <p:txBody>
          <a:bodyPr/>
          <a:lstStyle/>
          <a:p>
            <a:r>
              <a:rPr lang="en-US" dirty="0" smtClean="0">
                <a:solidFill>
                  <a:schemeClr val="tx1"/>
                </a:solidFill>
                <a:latin typeface="Arial" pitchFamily="34" charset="0"/>
                <a:cs typeface="Arial" pitchFamily="34" charset="0"/>
              </a:rPr>
              <a:t>5.2 Future Work</a:t>
            </a:r>
          </a:p>
        </p:txBody>
      </p:sp>
      <p:sp>
        <p:nvSpPr>
          <p:cNvPr id="20483" name="Rectangle 3"/>
          <p:cNvSpPr>
            <a:spLocks noGrp="1" noChangeArrowheads="1"/>
          </p:cNvSpPr>
          <p:nvPr>
            <p:ph type="body" idx="1"/>
          </p:nvPr>
        </p:nvSpPr>
        <p:spPr>
          <a:xfrm>
            <a:off x="771525" y="1074606"/>
            <a:ext cx="8743950" cy="4953000"/>
          </a:xfrm>
        </p:spPr>
        <p:txBody>
          <a:bodyPr/>
          <a:lstStyle/>
          <a:p>
            <a:r>
              <a:rPr lang="en-US" dirty="0" smtClean="0">
                <a:latin typeface="Arial" pitchFamily="34" charset="0"/>
                <a:cs typeface="Arial" pitchFamily="34" charset="0"/>
              </a:rPr>
              <a:t>Light sources (mercury lamp </a:t>
            </a:r>
            <a:r>
              <a:rPr lang="en-US" dirty="0" err="1" smtClean="0">
                <a:latin typeface="Arial" pitchFamily="34" charset="0"/>
                <a:cs typeface="Arial" pitchFamily="34" charset="0"/>
              </a:rPr>
              <a:t>vs</a:t>
            </a:r>
            <a:r>
              <a:rPr lang="en-US" dirty="0" smtClean="0">
                <a:latin typeface="Arial" pitchFamily="34" charset="0"/>
                <a:cs typeface="Arial" pitchFamily="34" charset="0"/>
              </a:rPr>
              <a:t> LED)</a:t>
            </a:r>
          </a:p>
          <a:p>
            <a:r>
              <a:rPr lang="en-US" dirty="0" smtClean="0">
                <a:latin typeface="Arial" pitchFamily="34" charset="0"/>
                <a:cs typeface="Arial" pitchFamily="34" charset="0"/>
              </a:rPr>
              <a:t>Peeling mechanism?</a:t>
            </a:r>
            <a:endParaRPr lang="en-US" dirty="0" smtClean="0">
              <a:latin typeface="Arial" pitchFamily="34" charset="0"/>
              <a:cs typeface="Arial" pitchFamily="34" charset="0"/>
            </a:endParaRPr>
          </a:p>
          <a:p>
            <a:r>
              <a:rPr lang="en-US" dirty="0" smtClean="0">
                <a:latin typeface="Arial" pitchFamily="34" charset="0"/>
                <a:cs typeface="Arial" pitchFamily="34" charset="0"/>
              </a:rPr>
              <a:t>Basement plate adhesion?</a:t>
            </a:r>
            <a:endParaRPr lang="en-US" dirty="0" smtClean="0">
              <a:latin typeface="Arial" pitchFamily="34" charset="0"/>
              <a:cs typeface="Arial" pitchFamily="34" charset="0"/>
            </a:endParaRPr>
          </a:p>
          <a:p>
            <a:endParaRPr lang="en-US" dirty="0" smtClean="0">
              <a:solidFill>
                <a:srgbClr val="FFFF66"/>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wipe(down)">
                                      <p:cBhvr>
                                        <p:cTn id="7" dur="500"/>
                                        <p:tgtEl>
                                          <p:spTgt spid="20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wipe(down)">
                                      <p:cBhvr>
                                        <p:cTn id="12" dur="500"/>
                                        <p:tgtEl>
                                          <p:spTgt spid="204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483">
                                            <p:txEl>
                                              <p:pRg st="2" end="2"/>
                                            </p:txEl>
                                          </p:spTgt>
                                        </p:tgtEl>
                                        <p:attrNameLst>
                                          <p:attrName>style.visibility</p:attrName>
                                        </p:attrNameLst>
                                      </p:cBhvr>
                                      <p:to>
                                        <p:strVal val="visible"/>
                                      </p:to>
                                    </p:set>
                                    <p:animEffect transition="in" filter="wipe(down)">
                                      <p:cBhvr>
                                        <p:cTn id="17" dur="500"/>
                                        <p:tgtEl>
                                          <p:spTgt spid="204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14300" y="2235636"/>
            <a:ext cx="3352800" cy="584775"/>
          </a:xfrm>
          <a:prstGeom prst="rect">
            <a:avLst/>
          </a:prstGeom>
          <a:noFill/>
          <a:ln w="12700">
            <a:noFill/>
            <a:miter lim="800000"/>
            <a:headEnd type="none" w="sm" len="sm"/>
            <a:tailEnd type="none" w="sm" len="sm"/>
          </a:ln>
        </p:spPr>
        <p:txBody>
          <a:bodyPr wrap="square">
            <a:spAutoFit/>
          </a:bodyPr>
          <a:lstStyle/>
          <a:p>
            <a:pPr algn="ctr"/>
            <a:r>
              <a:rPr lang="en-US" sz="1800" dirty="0">
                <a:latin typeface="Arial" pitchFamily="34" charset="0"/>
              </a:rPr>
              <a:t>Imaging </a:t>
            </a:r>
            <a:r>
              <a:rPr lang="en-US" sz="1800" dirty="0" smtClean="0">
                <a:latin typeface="Arial" pitchFamily="34" charset="0"/>
              </a:rPr>
              <a:t>Laboratory</a:t>
            </a:r>
          </a:p>
          <a:p>
            <a:pPr algn="ctr"/>
            <a:r>
              <a:rPr lang="en-US" sz="1400" dirty="0" smtClean="0">
                <a:latin typeface="Arial" pitchFamily="34" charset="0"/>
              </a:rPr>
              <a:t>Department of </a:t>
            </a:r>
            <a:r>
              <a:rPr lang="en-US" sz="1400" dirty="0">
                <a:latin typeface="Arial" pitchFamily="34" charset="0"/>
              </a:rPr>
              <a:t>Neurological </a:t>
            </a:r>
            <a:r>
              <a:rPr lang="en-US" sz="1400" dirty="0" smtClean="0">
                <a:latin typeface="Arial" pitchFamily="34" charset="0"/>
              </a:rPr>
              <a:t>Surgery</a:t>
            </a:r>
            <a:endParaRPr lang="en-US" sz="1400" dirty="0">
              <a:latin typeface="Arial" pitchFamily="34" charset="0"/>
            </a:endParaRPr>
          </a:p>
        </p:txBody>
      </p:sp>
      <p:sp>
        <p:nvSpPr>
          <p:cNvPr id="49155" name="Text Box 3"/>
          <p:cNvSpPr txBox="1">
            <a:spLocks noChangeArrowheads="1"/>
          </p:cNvSpPr>
          <p:nvPr/>
        </p:nvSpPr>
        <p:spPr bwMode="auto">
          <a:xfrm>
            <a:off x="61993" y="2743209"/>
            <a:ext cx="3467100" cy="369332"/>
          </a:xfrm>
          <a:prstGeom prst="rect">
            <a:avLst/>
          </a:prstGeom>
          <a:noFill/>
          <a:ln w="12700">
            <a:noFill/>
            <a:miter lim="800000"/>
            <a:headEnd type="none" w="sm" len="sm"/>
            <a:tailEnd type="none" w="sm" len="sm"/>
          </a:ln>
        </p:spPr>
        <p:txBody>
          <a:bodyPr wrap="square">
            <a:spAutoFit/>
          </a:bodyPr>
          <a:lstStyle/>
          <a:p>
            <a:pPr algn="just"/>
            <a:r>
              <a:rPr lang="en-US" sz="900" dirty="0">
                <a:latin typeface="Arial" pitchFamily="34" charset="0"/>
              </a:rPr>
              <a:t>L-R: David Dean, </a:t>
            </a:r>
            <a:r>
              <a:rPr lang="en-US" sz="900" dirty="0" smtClean="0">
                <a:latin typeface="Arial" pitchFamily="34" charset="0"/>
              </a:rPr>
              <a:t>Kayla Gray, Eric Mott, Ki-tae Park, Kevin Wang, Vaijayantee Belle, Jonathan Wallace, Paul Thompson. </a:t>
            </a:r>
            <a:endParaRPr lang="en-US" sz="900" dirty="0">
              <a:latin typeface="Arial" pitchFamily="34" charset="0"/>
            </a:endParaRPr>
          </a:p>
        </p:txBody>
      </p:sp>
      <p:pic>
        <p:nvPicPr>
          <p:cNvPr id="6" name="Picture 5" descr="rotate1.jpg"/>
          <p:cNvPicPr>
            <a:picLocks noChangeAspect="1"/>
          </p:cNvPicPr>
          <p:nvPr/>
        </p:nvPicPr>
        <p:blipFill>
          <a:blip r:embed="rId3" cstate="print"/>
          <a:stretch>
            <a:fillRect/>
          </a:stretch>
        </p:blipFill>
        <p:spPr>
          <a:xfrm>
            <a:off x="190500" y="152400"/>
            <a:ext cx="3200400" cy="2133600"/>
          </a:xfrm>
          <a:prstGeom prst="rect">
            <a:avLst/>
          </a:prstGeom>
        </p:spPr>
      </p:pic>
      <p:sp>
        <p:nvSpPr>
          <p:cNvPr id="7" name="Content Placeholder 2"/>
          <p:cNvSpPr>
            <a:spLocks noGrp="1"/>
          </p:cNvSpPr>
          <p:nvPr>
            <p:ph idx="4294967295"/>
          </p:nvPr>
        </p:nvSpPr>
        <p:spPr>
          <a:xfrm>
            <a:off x="88741" y="3138488"/>
            <a:ext cx="3505200" cy="533400"/>
          </a:xfrm>
          <a:prstGeom prst="rect">
            <a:avLst/>
          </a:prstGeom>
        </p:spPr>
        <p:txBody>
          <a:bodyPr/>
          <a:lstStyle/>
          <a:p>
            <a:pPr>
              <a:buFont typeface="Arial" charset="0"/>
              <a:buNone/>
              <a:defRPr/>
            </a:pPr>
            <a:r>
              <a:rPr lang="en-US" sz="2400" b="1" dirty="0" smtClean="0">
                <a:latin typeface="Optima" pitchFamily="1" charset="0"/>
              </a:rPr>
              <a:t>Project Collaborators:</a:t>
            </a:r>
          </a:p>
          <a:p>
            <a:pPr>
              <a:defRPr/>
            </a:pPr>
            <a:endParaRPr lang="en-US" sz="2400" dirty="0"/>
          </a:p>
        </p:txBody>
      </p:sp>
      <p:sp>
        <p:nvSpPr>
          <p:cNvPr id="8" name="Rectangle 14"/>
          <p:cNvSpPr>
            <a:spLocks noChangeArrowheads="1"/>
          </p:cNvSpPr>
          <p:nvPr/>
        </p:nvSpPr>
        <p:spPr bwMode="auto">
          <a:xfrm>
            <a:off x="66516" y="3313113"/>
            <a:ext cx="2752725" cy="2590800"/>
          </a:xfrm>
          <a:prstGeom prst="rect">
            <a:avLst/>
          </a:prstGeom>
          <a:noFill/>
          <a:ln w="9525">
            <a:noFill/>
            <a:miter lim="800000"/>
            <a:headEnd/>
            <a:tailEnd/>
          </a:ln>
        </p:spPr>
        <p:txBody>
          <a:bodyPr lIns="92075" tIns="46038" rIns="92075" bIns="46038"/>
          <a:lstStyle/>
          <a:p>
            <a:pPr lvl="4">
              <a:lnSpc>
                <a:spcPct val="80000"/>
              </a:lnSpc>
              <a:spcBef>
                <a:spcPct val="20000"/>
              </a:spcBef>
              <a:spcAft>
                <a:spcPct val="20000"/>
              </a:spcAft>
              <a:defRPr/>
            </a:pPr>
            <a:endParaRPr lang="en-US" sz="1400" dirty="0">
              <a:solidFill>
                <a:srgbClr val="FFFF66"/>
              </a:solidFill>
              <a:latin typeface="Optima" pitchFamily="1" charset="0"/>
              <a:cs typeface="Arial" pitchFamily="34" charset="0"/>
            </a:endParaRPr>
          </a:p>
          <a:p>
            <a:pPr>
              <a:lnSpc>
                <a:spcPct val="80000"/>
              </a:lnSpc>
              <a:spcBef>
                <a:spcPts val="840"/>
              </a:spcBef>
              <a:spcAft>
                <a:spcPct val="10000"/>
              </a:spcAft>
              <a:defRPr/>
            </a:pPr>
            <a:r>
              <a:rPr lang="en-US" sz="1400" b="1" dirty="0" smtClean="0">
                <a:latin typeface="Calibri" pitchFamily="34" charset="0"/>
                <a:cs typeface="Arial" pitchFamily="34" charset="0"/>
              </a:rPr>
              <a:t>PPF Synthesis:</a:t>
            </a:r>
            <a:endParaRPr lang="en-US" sz="1400" dirty="0" smtClean="0">
              <a:latin typeface="Calibri" pitchFamily="34" charset="0"/>
              <a:cs typeface="Arial" pitchFamily="34" charset="0"/>
            </a:endParaRPr>
          </a:p>
          <a:p>
            <a:pPr lvl="1">
              <a:spcAft>
                <a:spcPct val="10000"/>
              </a:spcAft>
              <a:defRPr/>
            </a:pPr>
            <a:r>
              <a:rPr lang="en-US" sz="1400" dirty="0" smtClean="0">
                <a:latin typeface="Calibri" pitchFamily="34" charset="0"/>
                <a:cs typeface="Arial" pitchFamily="34" charset="0"/>
              </a:rPr>
              <a:t>• Martha Wang</a:t>
            </a:r>
          </a:p>
          <a:p>
            <a:pPr lvl="1">
              <a:spcAft>
                <a:spcPct val="10000"/>
              </a:spcAft>
              <a:buFont typeface="Arial" pitchFamily="34" charset="0"/>
              <a:buChar char="•"/>
              <a:defRPr/>
            </a:pPr>
            <a:r>
              <a:rPr lang="en-US" sz="1400" dirty="0" smtClean="0">
                <a:latin typeface="Calibri" pitchFamily="34" charset="0"/>
                <a:cs typeface="Arial" pitchFamily="34" charset="0"/>
              </a:rPr>
              <a:t> Kyobum Kim</a:t>
            </a:r>
          </a:p>
          <a:p>
            <a:pPr lvl="1">
              <a:spcAft>
                <a:spcPct val="10000"/>
              </a:spcAft>
              <a:buFont typeface="Arial" pitchFamily="34" charset="0"/>
              <a:buChar char="•"/>
              <a:defRPr/>
            </a:pPr>
            <a:r>
              <a:rPr lang="en-US" sz="1400" dirty="0" smtClean="0">
                <a:latin typeface="Calibri" pitchFamily="34" charset="0"/>
                <a:cs typeface="Arial" pitchFamily="34" charset="0"/>
              </a:rPr>
              <a:t> John Fisher</a:t>
            </a:r>
          </a:p>
          <a:p>
            <a:pPr>
              <a:lnSpc>
                <a:spcPct val="80000"/>
              </a:lnSpc>
              <a:spcBef>
                <a:spcPct val="50000"/>
              </a:spcBef>
              <a:spcAft>
                <a:spcPct val="10000"/>
              </a:spcAft>
              <a:defRPr/>
            </a:pPr>
            <a:r>
              <a:rPr lang="en-US" sz="1400" b="1" dirty="0" smtClean="0">
                <a:latin typeface="Calibri" pitchFamily="34" charset="0"/>
                <a:cs typeface="Arial" pitchFamily="34" charset="0"/>
              </a:rPr>
              <a:t>Scaffold Rendering and Imaging:</a:t>
            </a:r>
            <a:endParaRPr lang="en-US" sz="1400" dirty="0" smtClean="0">
              <a:latin typeface="Calibri" pitchFamily="34" charset="0"/>
              <a:cs typeface="Arial" pitchFamily="34" charset="0"/>
            </a:endParaRPr>
          </a:p>
          <a:p>
            <a:pPr lvl="1">
              <a:spcAft>
                <a:spcPct val="10000"/>
              </a:spcAft>
              <a:defRPr/>
            </a:pPr>
            <a:r>
              <a:rPr lang="en-US" sz="1400" dirty="0" smtClean="0">
                <a:latin typeface="Calibri" pitchFamily="34" charset="0"/>
                <a:cs typeface="Arial" pitchFamily="34" charset="0"/>
              </a:rPr>
              <a:t>• </a:t>
            </a:r>
            <a:r>
              <a:rPr lang="en-US" sz="1400" dirty="0" smtClean="0">
                <a:latin typeface="+mn-lt"/>
                <a:cs typeface="Arial" pitchFamily="34" charset="0"/>
              </a:rPr>
              <a:t>Jonathan Wallace</a:t>
            </a:r>
            <a:endParaRPr lang="en-US" sz="1400" dirty="0" smtClean="0">
              <a:latin typeface="Calibri" pitchFamily="34" charset="0"/>
              <a:cs typeface="Arial" pitchFamily="34" charset="0"/>
            </a:endParaRPr>
          </a:p>
          <a:p>
            <a:pPr lvl="1">
              <a:spcAft>
                <a:spcPct val="10000"/>
              </a:spcAft>
              <a:defRPr/>
            </a:pPr>
            <a:endParaRPr lang="en-US" sz="1400" dirty="0" smtClean="0">
              <a:latin typeface="+mn-lt"/>
              <a:cs typeface="Arial" pitchFamily="34" charset="0"/>
            </a:endParaRPr>
          </a:p>
          <a:p>
            <a:pPr lvl="1">
              <a:spcAft>
                <a:spcPct val="10000"/>
              </a:spcAft>
              <a:defRPr/>
            </a:pPr>
            <a:endParaRPr lang="en-US" sz="1400" dirty="0">
              <a:latin typeface="+mn-lt"/>
              <a:cs typeface="Arial" pitchFamily="34" charset="0"/>
            </a:endParaRPr>
          </a:p>
          <a:p>
            <a:pPr lvl="1">
              <a:spcAft>
                <a:spcPct val="10000"/>
              </a:spcAft>
              <a:defRPr/>
            </a:pPr>
            <a:endParaRPr lang="en-US" sz="1400" dirty="0">
              <a:latin typeface="Calibri" pitchFamily="34" charset="0"/>
              <a:cs typeface="Arial" pitchFamily="34" charset="0"/>
            </a:endParaRPr>
          </a:p>
          <a:p>
            <a:pPr lvl="1">
              <a:spcAft>
                <a:spcPct val="10000"/>
              </a:spcAft>
              <a:defRPr/>
            </a:pPr>
            <a:endParaRPr lang="en-US" sz="1200" dirty="0">
              <a:latin typeface="Calibri" pitchFamily="34" charset="0"/>
              <a:cs typeface="Arial" pitchFamily="34" charset="0"/>
            </a:endParaRPr>
          </a:p>
        </p:txBody>
      </p:sp>
      <p:sp>
        <p:nvSpPr>
          <p:cNvPr id="9" name="Rectangle 15"/>
          <p:cNvSpPr>
            <a:spLocks noChangeArrowheads="1"/>
          </p:cNvSpPr>
          <p:nvPr/>
        </p:nvSpPr>
        <p:spPr bwMode="auto">
          <a:xfrm>
            <a:off x="2495680" y="3292475"/>
            <a:ext cx="2362200" cy="3184525"/>
          </a:xfrm>
          <a:prstGeom prst="rect">
            <a:avLst/>
          </a:prstGeom>
          <a:noFill/>
          <a:ln w="9525">
            <a:noFill/>
            <a:miter lim="800000"/>
            <a:headEnd/>
            <a:tailEnd/>
          </a:ln>
        </p:spPr>
        <p:txBody>
          <a:bodyPr lIns="92075" tIns="46038" rIns="92075" bIns="46038"/>
          <a:lstStyle/>
          <a:p>
            <a:pPr lvl="4">
              <a:lnSpc>
                <a:spcPct val="80000"/>
              </a:lnSpc>
              <a:spcAft>
                <a:spcPct val="20000"/>
              </a:spcAft>
            </a:pPr>
            <a:endParaRPr lang="en-US" sz="1200" dirty="0">
              <a:solidFill>
                <a:srgbClr val="FFFF66"/>
              </a:solidFill>
              <a:latin typeface="Optima" pitchFamily="1" charset="0"/>
            </a:endParaRPr>
          </a:p>
          <a:p>
            <a:pPr>
              <a:spcBef>
                <a:spcPts val="840"/>
              </a:spcBef>
              <a:spcAft>
                <a:spcPts val="163"/>
              </a:spcAft>
            </a:pPr>
            <a:r>
              <a:rPr lang="en-US" sz="1400" b="1" dirty="0" smtClean="0">
                <a:latin typeface="Calibri" pitchFamily="34" charset="0"/>
              </a:rPr>
              <a:t>Sage </a:t>
            </a:r>
            <a:r>
              <a:rPr lang="en-US" sz="1400" b="1" dirty="0">
                <a:latin typeface="Calibri" pitchFamily="34" charset="0"/>
              </a:rPr>
              <a:t>Advice:</a:t>
            </a:r>
            <a:endParaRPr lang="en-US" sz="1400" dirty="0">
              <a:latin typeface="Calibri" pitchFamily="34" charset="0"/>
            </a:endParaRPr>
          </a:p>
          <a:p>
            <a:pPr lvl="1">
              <a:spcAft>
                <a:spcPts val="163"/>
              </a:spcAft>
            </a:pPr>
            <a:r>
              <a:rPr lang="en-US" sz="1400" dirty="0">
                <a:latin typeface="Calibri" pitchFamily="34" charset="0"/>
              </a:rPr>
              <a:t>• </a:t>
            </a:r>
            <a:r>
              <a:rPr lang="en-US" sz="1400" dirty="0" smtClean="0">
                <a:latin typeface="Calibri" pitchFamily="34" charset="0"/>
              </a:rPr>
              <a:t>Arnold Caplan</a:t>
            </a:r>
            <a:endParaRPr lang="en-US" sz="1400" dirty="0">
              <a:latin typeface="Calibri" pitchFamily="34" charset="0"/>
            </a:endParaRPr>
          </a:p>
          <a:p>
            <a:pPr lvl="1">
              <a:spcAft>
                <a:spcPts val="163"/>
              </a:spcAft>
            </a:pPr>
            <a:r>
              <a:rPr lang="en-US" sz="1400" dirty="0">
                <a:latin typeface="Calibri" pitchFamily="34" charset="0"/>
              </a:rPr>
              <a:t>• </a:t>
            </a:r>
            <a:r>
              <a:rPr lang="en-US" sz="1400" dirty="0" smtClean="0">
                <a:latin typeface="Calibri" pitchFamily="34" charset="0"/>
              </a:rPr>
              <a:t>Al Siblani</a:t>
            </a:r>
            <a:endParaRPr lang="en-US" sz="1400" dirty="0">
              <a:latin typeface="Calibri" pitchFamily="34" charset="0"/>
            </a:endParaRPr>
          </a:p>
          <a:p>
            <a:pPr lvl="1">
              <a:spcAft>
                <a:spcPts val="163"/>
              </a:spcAft>
            </a:pPr>
            <a:r>
              <a:rPr lang="en-US" sz="1400" dirty="0">
                <a:latin typeface="Calibri" pitchFamily="34" charset="0"/>
              </a:rPr>
              <a:t>• </a:t>
            </a:r>
            <a:r>
              <a:rPr lang="en-US" sz="1400" dirty="0" smtClean="0">
                <a:latin typeface="Calibri" pitchFamily="34" charset="0"/>
              </a:rPr>
              <a:t>Tony Mikos</a:t>
            </a:r>
            <a:endParaRPr lang="en-US" sz="1400" dirty="0">
              <a:latin typeface="Calibri" pitchFamily="34" charset="0"/>
            </a:endParaRPr>
          </a:p>
          <a:p>
            <a:pPr lvl="1">
              <a:spcAft>
                <a:spcPts val="163"/>
              </a:spcAft>
            </a:pPr>
            <a:r>
              <a:rPr lang="en-US" sz="1400" dirty="0">
                <a:latin typeface="Calibri" pitchFamily="34" charset="0"/>
              </a:rPr>
              <a:t>• Warren Selman</a:t>
            </a:r>
          </a:p>
          <a:p>
            <a:pPr lvl="1">
              <a:spcAft>
                <a:spcPts val="163"/>
              </a:spcAft>
            </a:pPr>
            <a:endParaRPr lang="en-US" sz="1400" dirty="0">
              <a:latin typeface="Calibri" pitchFamily="34" charset="0"/>
            </a:endParaRPr>
          </a:p>
        </p:txBody>
      </p:sp>
      <p:sp>
        <p:nvSpPr>
          <p:cNvPr id="10" name="Rectangle 21"/>
          <p:cNvSpPr>
            <a:spLocks noChangeArrowheads="1"/>
          </p:cNvSpPr>
          <p:nvPr/>
        </p:nvSpPr>
        <p:spPr bwMode="auto">
          <a:xfrm>
            <a:off x="4264410" y="1972876"/>
            <a:ext cx="5284926" cy="754053"/>
          </a:xfrm>
          <a:prstGeom prst="rect">
            <a:avLst/>
          </a:prstGeom>
          <a:noFill/>
          <a:ln w="9525">
            <a:noFill/>
            <a:miter lim="800000"/>
            <a:headEnd/>
            <a:tailEnd/>
          </a:ln>
        </p:spPr>
        <p:txBody>
          <a:bodyPr wrap="square">
            <a:spAutoFit/>
          </a:bodyPr>
          <a:lstStyle/>
          <a:p>
            <a:pPr algn="just">
              <a:spcAft>
                <a:spcPts val="600"/>
              </a:spcAft>
              <a:buFont typeface="Arial" pitchFamily="34" charset="0"/>
              <a:buChar char="•"/>
              <a:defRPr/>
            </a:pPr>
            <a:r>
              <a:rPr lang="en-US" sz="1100" i="1" dirty="0" smtClean="0">
                <a:effectLst>
                  <a:outerShdw blurRad="38100" dist="38100" dir="2700000" algn="tl">
                    <a:srgbClr val="000000">
                      <a:alpha val="43137"/>
                    </a:srgbClr>
                  </a:outerShdw>
                </a:effectLst>
                <a:latin typeface="Optima"/>
              </a:rPr>
              <a:t> Research </a:t>
            </a:r>
            <a:r>
              <a:rPr lang="en-US" sz="1100" i="1" dirty="0">
                <a:effectLst>
                  <a:outerShdw blurRad="38100" dist="38100" dir="2700000" algn="tl">
                    <a:srgbClr val="000000">
                      <a:alpha val="43137"/>
                    </a:srgbClr>
                  </a:outerShdw>
                </a:effectLst>
                <a:latin typeface="Optima"/>
              </a:rPr>
              <a:t>Foundation of the Department of Neurological Surgery, </a:t>
            </a:r>
            <a:r>
              <a:rPr lang="en-US" sz="1100" i="1" dirty="0" smtClean="0">
                <a:effectLst>
                  <a:outerShdw blurRad="38100" dist="38100" dir="2700000" algn="tl">
                    <a:srgbClr val="000000">
                      <a:alpha val="43137"/>
                    </a:srgbClr>
                  </a:outerShdw>
                </a:effectLst>
                <a:latin typeface="Optima"/>
              </a:rPr>
              <a:t>CASE/UHC</a:t>
            </a:r>
          </a:p>
          <a:p>
            <a:pPr algn="just">
              <a:spcAft>
                <a:spcPts val="600"/>
              </a:spcAft>
              <a:buFont typeface="Arial" pitchFamily="34" charset="0"/>
              <a:buChar char="•"/>
              <a:defRPr/>
            </a:pPr>
            <a:r>
              <a:rPr lang="en-US" sz="1100" i="1" dirty="0" smtClean="0">
                <a:effectLst>
                  <a:outerShdw blurRad="38100" dist="38100" dir="2700000" algn="tl">
                    <a:srgbClr val="000000">
                      <a:alpha val="43137"/>
                    </a:srgbClr>
                  </a:outerShdw>
                </a:effectLst>
                <a:latin typeface="Optima"/>
              </a:rPr>
              <a:t> National Institutes of Health grant R01-DE013740</a:t>
            </a:r>
          </a:p>
          <a:p>
            <a:pPr algn="just">
              <a:spcAft>
                <a:spcPts val="600"/>
              </a:spcAft>
              <a:buFont typeface="Arial" pitchFamily="34" charset="0"/>
              <a:buChar char="•"/>
              <a:defRPr/>
            </a:pPr>
            <a:r>
              <a:rPr lang="en-US" sz="1100" i="1" dirty="0" smtClean="0">
                <a:effectLst>
                  <a:outerShdw blurRad="38100" dist="38100" dir="2700000" algn="tl">
                    <a:srgbClr val="000000">
                      <a:alpha val="43137"/>
                    </a:srgbClr>
                  </a:outerShdw>
                </a:effectLst>
                <a:latin typeface="Optima"/>
              </a:rPr>
              <a:t> Clinical Tissue Engineering Center, Cleveland, OH</a:t>
            </a:r>
          </a:p>
        </p:txBody>
      </p:sp>
      <p:sp>
        <p:nvSpPr>
          <p:cNvPr id="11" name="Content Placeholder 2"/>
          <p:cNvSpPr txBox="1">
            <a:spLocks/>
          </p:cNvSpPr>
          <p:nvPr/>
        </p:nvSpPr>
        <p:spPr bwMode="auto">
          <a:xfrm>
            <a:off x="5251971" y="1540213"/>
            <a:ext cx="3505200" cy="533400"/>
          </a:xfrm>
          <a:prstGeom prst="rect">
            <a:avLst/>
          </a:prstGeom>
          <a:noFill/>
          <a:ln w="9525">
            <a:noFill/>
            <a:miter lim="800000"/>
            <a:headEnd/>
            <a:tailEnd/>
          </a:ln>
        </p:spPr>
        <p:txBody>
          <a:bodyPr/>
          <a:lstStyle/>
          <a:p>
            <a:pPr marL="342900" indent="-342900" eaLnBrk="0" hangingPunct="0">
              <a:spcBef>
                <a:spcPct val="20000"/>
              </a:spcBef>
              <a:buFont typeface="Arial" charset="0"/>
              <a:buNone/>
              <a:defRPr/>
            </a:pPr>
            <a:r>
              <a:rPr lang="en-US" sz="2400" b="1" dirty="0">
                <a:latin typeface="Optima" pitchFamily="1" charset="0"/>
                <a:cs typeface="+mn-cs"/>
              </a:rPr>
              <a:t>Acknowledgements:</a:t>
            </a:r>
          </a:p>
          <a:p>
            <a:pPr marL="342900" indent="-342900" algn="just" eaLnBrk="0" hangingPunct="0">
              <a:spcBef>
                <a:spcPct val="20000"/>
              </a:spcBef>
              <a:defRPr/>
            </a:pPr>
            <a:endParaRPr lang="en-US" sz="2400" dirty="0">
              <a:latin typeface="+mn-lt"/>
              <a:cs typeface="+mn-cs"/>
            </a:endParaRPr>
          </a:p>
        </p:txBody>
      </p:sp>
      <p:sp>
        <p:nvSpPr>
          <p:cNvPr id="12" name="Title 1"/>
          <p:cNvSpPr txBox="1">
            <a:spLocks/>
          </p:cNvSpPr>
          <p:nvPr/>
        </p:nvSpPr>
        <p:spPr bwMode="auto">
          <a:xfrm>
            <a:off x="3467100" y="223838"/>
            <a:ext cx="6705600" cy="114776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marL="342900" marR="0" lvl="0" indent="-342900" algn="ctr" defTabSz="914400" rtl="0" eaLnBrk="0" fontAlgn="base" latinLnBrk="0" hangingPunct="0">
              <a:lnSpc>
                <a:spcPct val="100000"/>
              </a:lnSpc>
              <a:spcBef>
                <a:spcPct val="20000"/>
              </a:spcBef>
              <a:spcAft>
                <a:spcPct val="0"/>
              </a:spcAft>
              <a:buClrTx/>
              <a:buSzTx/>
              <a:tabLst/>
              <a:defRPr/>
            </a:pPr>
            <a:r>
              <a:rPr kumimoji="0" lang="en-US" sz="4000" b="0" i="0" u="none" strike="noStrike" kern="0" cap="none" spc="0" normalizeH="0" baseline="0" noProof="0" dirty="0" smtClean="0">
                <a:ln>
                  <a:noFill/>
                </a:ln>
                <a:solidFill>
                  <a:srgbClr val="00B0F0"/>
                </a:solidFill>
                <a:effectLst/>
                <a:uLnTx/>
                <a:uFillTx/>
                <a:latin typeface="+mn-lt"/>
                <a:ea typeface="+mn-ea"/>
                <a:cs typeface="+mn-cs"/>
              </a:rPr>
              <a:t>Thank you for your attention.</a:t>
            </a:r>
            <a:br>
              <a:rPr kumimoji="0" lang="en-US" sz="4000" b="0" i="0" u="none" strike="noStrike" kern="0" cap="none" spc="0" normalizeH="0" baseline="0" noProof="0" dirty="0" smtClean="0">
                <a:ln>
                  <a:noFill/>
                </a:ln>
                <a:solidFill>
                  <a:srgbClr val="00B0F0"/>
                </a:solidFill>
                <a:effectLst/>
                <a:uLnTx/>
                <a:uFillTx/>
                <a:latin typeface="+mn-lt"/>
                <a:ea typeface="+mn-ea"/>
                <a:cs typeface="+mn-cs"/>
              </a:rPr>
            </a:br>
            <a:r>
              <a:rPr kumimoji="0" lang="en-US" sz="3200" b="0" i="0" u="none" strike="noStrike" kern="0" cap="none" spc="0" normalizeH="0" baseline="0" noProof="0" dirty="0" smtClean="0">
                <a:ln>
                  <a:noFill/>
                </a:ln>
                <a:solidFill>
                  <a:srgbClr val="00B0F0"/>
                </a:solidFill>
                <a:effectLst/>
                <a:uLnTx/>
                <a:uFillTx/>
                <a:latin typeface="+mn-lt"/>
                <a:ea typeface="+mn-ea"/>
                <a:cs typeface="+mn-cs"/>
              </a:rPr>
              <a:t>Comments or Questions?</a:t>
            </a:r>
          </a:p>
        </p:txBody>
      </p:sp>
      <p:sp>
        <p:nvSpPr>
          <p:cNvPr id="13" name="Rectangle 10"/>
          <p:cNvSpPr>
            <a:spLocks noChangeArrowheads="1"/>
          </p:cNvSpPr>
          <p:nvPr/>
        </p:nvSpPr>
        <p:spPr bwMode="auto">
          <a:xfrm>
            <a:off x="4477068" y="2729978"/>
            <a:ext cx="5715000" cy="2825750"/>
          </a:xfrm>
          <a:prstGeom prst="rect">
            <a:avLst/>
          </a:prstGeom>
          <a:noFill/>
          <a:ln w="9525">
            <a:noFill/>
            <a:miter lim="800000"/>
            <a:headEnd/>
            <a:tailEnd/>
          </a:ln>
          <a:effectLst/>
        </p:spPr>
        <p:txBody>
          <a:bodyPr lIns="92075" tIns="46038" rIns="92075" bIns="46038"/>
          <a:lstStyle/>
          <a:p>
            <a:pPr algn="r">
              <a:lnSpc>
                <a:spcPct val="90000"/>
              </a:lnSpc>
              <a:spcBef>
                <a:spcPct val="20000"/>
              </a:spcBef>
              <a:defRPr/>
            </a:pPr>
            <a:endParaRPr lang="en-US" sz="1200" dirty="0">
              <a:latin typeface="Optima" pitchFamily="1" charset="0"/>
            </a:endParaRPr>
          </a:p>
          <a:p>
            <a:pPr algn="r">
              <a:lnSpc>
                <a:spcPct val="90000"/>
              </a:lnSpc>
              <a:spcBef>
                <a:spcPct val="20000"/>
              </a:spcBef>
              <a:defRPr/>
            </a:pPr>
            <a:r>
              <a:rPr lang="en-US" sz="2000" b="1" dirty="0">
                <a:latin typeface="+mn-lt"/>
              </a:rPr>
              <a:t>David Dean, Ph.D.</a:t>
            </a:r>
          </a:p>
          <a:p>
            <a:pPr algn="r">
              <a:lnSpc>
                <a:spcPct val="90000"/>
              </a:lnSpc>
              <a:spcBef>
                <a:spcPct val="20000"/>
              </a:spcBef>
              <a:defRPr/>
            </a:pPr>
            <a:r>
              <a:rPr lang="en-US" sz="1400" dirty="0">
                <a:latin typeface="+mn-lt"/>
              </a:rPr>
              <a:t>Associate Professor</a:t>
            </a:r>
          </a:p>
          <a:p>
            <a:pPr algn="r">
              <a:lnSpc>
                <a:spcPct val="90000"/>
              </a:lnSpc>
              <a:spcBef>
                <a:spcPct val="20000"/>
              </a:spcBef>
              <a:defRPr/>
            </a:pPr>
            <a:r>
              <a:rPr lang="en-US" sz="1400" dirty="0" smtClean="0">
                <a:latin typeface="+mn-lt"/>
              </a:rPr>
              <a:t>Department </a:t>
            </a:r>
            <a:r>
              <a:rPr lang="en-US" sz="1400" dirty="0">
                <a:latin typeface="+mn-lt"/>
              </a:rPr>
              <a:t>of </a:t>
            </a:r>
            <a:r>
              <a:rPr lang="en-US" sz="1400" dirty="0" smtClean="0">
                <a:latin typeface="+mn-lt"/>
              </a:rPr>
              <a:t>Plastic Surgery</a:t>
            </a:r>
            <a:endParaRPr lang="en-US" sz="1400" dirty="0">
              <a:latin typeface="+mn-lt"/>
            </a:endParaRPr>
          </a:p>
          <a:p>
            <a:pPr algn="r">
              <a:lnSpc>
                <a:spcPct val="90000"/>
              </a:lnSpc>
              <a:spcBef>
                <a:spcPct val="20000"/>
              </a:spcBef>
              <a:defRPr/>
            </a:pPr>
            <a:r>
              <a:rPr lang="en-US" sz="1400" dirty="0" smtClean="0">
                <a:latin typeface="+mn-lt"/>
              </a:rPr>
              <a:t>The Ohio State University</a:t>
            </a:r>
            <a:endParaRPr lang="en-US" sz="1400" dirty="0">
              <a:latin typeface="+mn-lt"/>
            </a:endParaRPr>
          </a:p>
          <a:p>
            <a:pPr algn="r">
              <a:lnSpc>
                <a:spcPct val="90000"/>
              </a:lnSpc>
              <a:spcBef>
                <a:spcPct val="20000"/>
              </a:spcBef>
              <a:defRPr/>
            </a:pPr>
            <a:r>
              <a:rPr lang="en-US" sz="1400" dirty="0">
                <a:latin typeface="+mn-lt"/>
              </a:rPr>
              <a:t>460 West 12th </a:t>
            </a:r>
            <a:r>
              <a:rPr lang="en-US" sz="1400" dirty="0" smtClean="0">
                <a:latin typeface="+mn-lt"/>
              </a:rPr>
              <a:t>Avenue</a:t>
            </a:r>
          </a:p>
          <a:p>
            <a:pPr algn="r">
              <a:lnSpc>
                <a:spcPct val="90000"/>
              </a:lnSpc>
              <a:spcBef>
                <a:spcPct val="20000"/>
              </a:spcBef>
              <a:defRPr/>
            </a:pPr>
            <a:r>
              <a:rPr lang="en-US" sz="1400" dirty="0" smtClean="0">
                <a:latin typeface="+mn-lt"/>
              </a:rPr>
              <a:t>Columbus, </a:t>
            </a:r>
            <a:r>
              <a:rPr lang="en-US" sz="1400" dirty="0">
                <a:latin typeface="+mn-lt"/>
              </a:rPr>
              <a:t>OH </a:t>
            </a:r>
            <a:r>
              <a:rPr lang="en-US" sz="1400" dirty="0" smtClean="0">
                <a:latin typeface="+mn-lt"/>
              </a:rPr>
              <a:t>43210 </a:t>
            </a:r>
            <a:r>
              <a:rPr lang="en-US" sz="1400" dirty="0">
                <a:latin typeface="+mn-lt"/>
              </a:rPr>
              <a:t>USA</a:t>
            </a:r>
            <a:endParaRPr lang="en-US" sz="2000" dirty="0">
              <a:latin typeface="+mn-lt"/>
            </a:endParaRPr>
          </a:p>
          <a:p>
            <a:pPr algn="r">
              <a:lnSpc>
                <a:spcPct val="70000"/>
              </a:lnSpc>
              <a:spcBef>
                <a:spcPct val="20000"/>
              </a:spcBef>
              <a:defRPr/>
            </a:pPr>
            <a:endParaRPr lang="en-US" sz="1200" i="1" dirty="0">
              <a:latin typeface="+mn-lt"/>
            </a:endParaRPr>
          </a:p>
          <a:p>
            <a:pPr algn="r">
              <a:lnSpc>
                <a:spcPct val="70000"/>
              </a:lnSpc>
              <a:spcBef>
                <a:spcPct val="20000"/>
              </a:spcBef>
              <a:defRPr/>
            </a:pPr>
            <a:r>
              <a:rPr lang="en-US" i="1" dirty="0">
                <a:latin typeface="+mn-lt"/>
              </a:rPr>
              <a:t>David.Dean@Case.Edu</a:t>
            </a:r>
          </a:p>
          <a:p>
            <a:pPr algn="r">
              <a:lnSpc>
                <a:spcPct val="70000"/>
              </a:lnSpc>
              <a:spcBef>
                <a:spcPct val="20000"/>
              </a:spcBef>
              <a:defRPr/>
            </a:pPr>
            <a:endParaRPr lang="en-US" sz="1600" b="1" i="1" dirty="0">
              <a:latin typeface="+mn-lt"/>
            </a:endParaRPr>
          </a:p>
        </p:txBody>
      </p:sp>
      <p:sp>
        <p:nvSpPr>
          <p:cNvPr id="17" name="Rectangle 5"/>
          <p:cNvSpPr>
            <a:spLocks noChangeArrowheads="1"/>
          </p:cNvSpPr>
          <p:nvPr/>
        </p:nvSpPr>
        <p:spPr bwMode="auto">
          <a:xfrm>
            <a:off x="8249629" y="6421709"/>
            <a:ext cx="1917545" cy="400752"/>
          </a:xfrm>
          <a:prstGeom prst="rect">
            <a:avLst/>
          </a:prstGeom>
          <a:noFill/>
          <a:ln w="9525">
            <a:noFill/>
            <a:miter lim="800000"/>
            <a:headEnd/>
            <a:tailEnd/>
          </a:ln>
        </p:spPr>
        <p:txBody>
          <a:bodyPr wrap="square" lIns="92075" tIns="46038" rIns="92075" bIns="46038">
            <a:spAutoFit/>
          </a:bodyPr>
          <a:lstStyle/>
          <a:p>
            <a:r>
              <a:rPr lang="en-US" sz="2000" dirty="0" smtClean="0">
                <a:latin typeface="Book Antiqua" pitchFamily="18" charset="0"/>
              </a:rPr>
              <a:t>October 4, 2013</a:t>
            </a:r>
            <a:endParaRPr lang="en-US" dirty="0">
              <a:latin typeface="Book Antiqua" pitchFamily="18" charset="0"/>
            </a:endParaRP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t="-154" b="58852"/>
          <a:stretch/>
        </p:blipFill>
        <p:spPr>
          <a:xfrm>
            <a:off x="6497030" y="5244053"/>
            <a:ext cx="3722016" cy="1159588"/>
          </a:xfrm>
          <a:prstGeom prst="rect">
            <a:avLst/>
          </a:prstGeom>
        </p:spPr>
      </p:pic>
      <p:pic>
        <p:nvPicPr>
          <p:cNvPr id="1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914" y="5190860"/>
            <a:ext cx="3890435" cy="153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0"/>
            <a:ext cx="10287000" cy="1143000"/>
          </a:xfrm>
          <a:noFill/>
        </p:spPr>
        <p:txBody>
          <a:bodyPr/>
          <a:lstStyle/>
          <a:p>
            <a:r>
              <a:rPr lang="en-US" dirty="0" smtClean="0">
                <a:solidFill>
                  <a:schemeClr val="tx1"/>
                </a:solidFill>
                <a:latin typeface="Arial" pitchFamily="34" charset="0"/>
              </a:rPr>
              <a:t>Disclosure</a:t>
            </a:r>
          </a:p>
        </p:txBody>
      </p:sp>
      <p:sp>
        <p:nvSpPr>
          <p:cNvPr id="3" name="Rectangle 2"/>
          <p:cNvSpPr/>
          <p:nvPr/>
        </p:nvSpPr>
        <p:spPr>
          <a:xfrm>
            <a:off x="0" y="1721986"/>
            <a:ext cx="9563100" cy="1938992"/>
          </a:xfrm>
          <a:prstGeom prst="rect">
            <a:avLst/>
          </a:prstGeom>
        </p:spPr>
        <p:txBody>
          <a:bodyPr wrap="square">
            <a:spAutoFit/>
          </a:bodyPr>
          <a:lstStyle/>
          <a:p>
            <a:pPr marL="914400" indent="0" algn="just">
              <a:buNone/>
            </a:pPr>
            <a:r>
              <a:rPr lang="en-US" dirty="0"/>
              <a:t>I have a Research Collaboration Agreement (RCA) with EnvisionTEC, Inc. (Dearborn, MI), a 3D printer manufacturer. I am the lead inventor of patents assigned to, and have received compensation from, and have an ownership stake in, </a:t>
            </a:r>
            <a:r>
              <a:rPr lang="en-US" dirty="0" err="1" smtClean="0"/>
              <a:t>Osteoplastics</a:t>
            </a:r>
            <a:r>
              <a:rPr lang="en-US" dirty="0" smtClean="0"/>
              <a:t>, </a:t>
            </a:r>
            <a:r>
              <a:rPr lang="en-US" dirty="0"/>
              <a:t>LLC (Shaker Heights, OH).</a:t>
            </a:r>
          </a:p>
        </p:txBody>
      </p:sp>
      <p:sp>
        <p:nvSpPr>
          <p:cNvPr id="11" name="Rectangle 5"/>
          <p:cNvSpPr>
            <a:spLocks noChangeArrowheads="1"/>
          </p:cNvSpPr>
          <p:nvPr/>
        </p:nvSpPr>
        <p:spPr bwMode="auto">
          <a:xfrm>
            <a:off x="8249629" y="6378979"/>
            <a:ext cx="1917545" cy="400752"/>
          </a:xfrm>
          <a:prstGeom prst="rect">
            <a:avLst/>
          </a:prstGeom>
          <a:noFill/>
          <a:ln w="9525">
            <a:noFill/>
            <a:miter lim="800000"/>
            <a:headEnd/>
            <a:tailEnd/>
          </a:ln>
        </p:spPr>
        <p:txBody>
          <a:bodyPr wrap="square" lIns="92075" tIns="46038" rIns="92075" bIns="46038">
            <a:spAutoFit/>
          </a:bodyPr>
          <a:lstStyle/>
          <a:p>
            <a:r>
              <a:rPr lang="en-US" sz="2000" dirty="0" smtClean="0">
                <a:latin typeface="Book Antiqua" pitchFamily="18" charset="0"/>
              </a:rPr>
              <a:t>October 4, 2013</a:t>
            </a:r>
            <a:endParaRPr lang="en-US" dirty="0">
              <a:latin typeface="Book Antiqua" pitchFamily="18" charset="0"/>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154" b="58852"/>
          <a:stretch/>
        </p:blipFill>
        <p:spPr>
          <a:xfrm>
            <a:off x="6497030" y="5201323"/>
            <a:ext cx="3722016" cy="1159588"/>
          </a:xfrm>
          <a:prstGeom prst="rect">
            <a:avLst/>
          </a:prstGeom>
        </p:spPr>
      </p:pic>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914" y="5148130"/>
            <a:ext cx="3890435" cy="153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93750" y="203200"/>
            <a:ext cx="8743950" cy="1143000"/>
          </a:xfrm>
          <a:noFill/>
        </p:spPr>
        <p:txBody>
          <a:bodyPr/>
          <a:lstStyle/>
          <a:p>
            <a:r>
              <a:rPr lang="en-US" dirty="0" smtClean="0">
                <a:solidFill>
                  <a:schemeClr val="tx1"/>
                </a:solidFill>
                <a:latin typeface="Arial" pitchFamily="34" charset="0"/>
              </a:rPr>
              <a:t>Overview</a:t>
            </a:r>
          </a:p>
        </p:txBody>
      </p:sp>
      <p:sp>
        <p:nvSpPr>
          <p:cNvPr id="7171" name="Rectangle 3"/>
          <p:cNvSpPr>
            <a:spLocks noGrp="1" noChangeArrowheads="1"/>
          </p:cNvSpPr>
          <p:nvPr>
            <p:ph type="body" idx="1"/>
          </p:nvPr>
        </p:nvSpPr>
        <p:spPr>
          <a:xfrm>
            <a:off x="800100" y="2095500"/>
            <a:ext cx="8915400" cy="3048000"/>
          </a:xfrm>
          <a:noFill/>
        </p:spPr>
        <p:txBody>
          <a:bodyPr/>
          <a:lstStyle/>
          <a:p>
            <a:r>
              <a:rPr lang="en-US" sz="2800" i="1" dirty="0" smtClean="0">
                <a:solidFill>
                  <a:srgbClr val="00B0F0"/>
                </a:solidFill>
                <a:latin typeface="Times" charset="0"/>
              </a:rPr>
              <a:t>I	Clinical Problem: Large Cranial Defects</a:t>
            </a:r>
          </a:p>
          <a:p>
            <a:r>
              <a:rPr lang="en-US" sz="2800" dirty="0" smtClean="0">
                <a:latin typeface="Times" charset="0"/>
              </a:rPr>
              <a:t>II	Cranial Implant Computer Aided Design (CAD)</a:t>
            </a:r>
          </a:p>
          <a:p>
            <a:r>
              <a:rPr lang="en-US" sz="2800" dirty="0" smtClean="0">
                <a:latin typeface="Times" charset="0"/>
              </a:rPr>
              <a:t>III	Light-based polymerization of PPF Scaffolds</a:t>
            </a:r>
          </a:p>
          <a:p>
            <a:r>
              <a:rPr lang="en-US" sz="2800" dirty="0" smtClean="0">
                <a:latin typeface="Times" charset="0"/>
              </a:rPr>
              <a:t>IV	Initiators, Dyes, Biologics, Crystals, and Solvents</a:t>
            </a:r>
          </a:p>
          <a:p>
            <a:r>
              <a:rPr lang="en-US" sz="2800" dirty="0" smtClean="0">
                <a:latin typeface="Times" charset="0"/>
              </a:rPr>
              <a:t>V	Discussion</a:t>
            </a:r>
          </a:p>
          <a:p>
            <a:endParaRPr lang="en-US" sz="2800" dirty="0" smtClean="0">
              <a:latin typeface="Times" charset="0"/>
            </a:endParaRPr>
          </a:p>
        </p:txBody>
      </p:sp>
      <p:sp>
        <p:nvSpPr>
          <p:cNvPr id="7" name="Rectangle 5"/>
          <p:cNvSpPr>
            <a:spLocks noChangeArrowheads="1"/>
          </p:cNvSpPr>
          <p:nvPr/>
        </p:nvSpPr>
        <p:spPr bwMode="auto">
          <a:xfrm>
            <a:off x="8249629" y="6378979"/>
            <a:ext cx="1917545" cy="400752"/>
          </a:xfrm>
          <a:prstGeom prst="rect">
            <a:avLst/>
          </a:prstGeom>
          <a:noFill/>
          <a:ln w="9525">
            <a:noFill/>
            <a:miter lim="800000"/>
            <a:headEnd/>
            <a:tailEnd/>
          </a:ln>
        </p:spPr>
        <p:txBody>
          <a:bodyPr wrap="square" lIns="92075" tIns="46038" rIns="92075" bIns="46038">
            <a:spAutoFit/>
          </a:bodyPr>
          <a:lstStyle/>
          <a:p>
            <a:r>
              <a:rPr lang="en-US" sz="2000" dirty="0" smtClean="0">
                <a:latin typeface="Book Antiqua" pitchFamily="18" charset="0"/>
              </a:rPr>
              <a:t>October 4, 2013</a:t>
            </a:r>
            <a:endParaRPr lang="en-US" dirty="0">
              <a:latin typeface="Book Antiqua" pitchFamily="18"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54" b="58852"/>
          <a:stretch/>
        </p:blipFill>
        <p:spPr>
          <a:xfrm>
            <a:off x="6497030" y="5201323"/>
            <a:ext cx="3722016" cy="1159588"/>
          </a:xfrm>
          <a:prstGeom prst="rect">
            <a:avLst/>
          </a:prstGeom>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914" y="5148130"/>
            <a:ext cx="3890435" cy="153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723900" y="25400"/>
            <a:ext cx="8743950" cy="1143000"/>
          </a:xfrm>
        </p:spPr>
        <p:txBody>
          <a:bodyPr/>
          <a:lstStyle/>
          <a:p>
            <a:r>
              <a:rPr lang="en-US" dirty="0" smtClean="0">
                <a:solidFill>
                  <a:schemeClr val="tx1"/>
                </a:solidFill>
                <a:latin typeface="Arial" pitchFamily="34" charset="0"/>
              </a:rPr>
              <a:t>1.1 Neurocranial Deficit</a:t>
            </a:r>
            <a:endParaRPr lang="en-US" dirty="0" smtClean="0">
              <a:solidFill>
                <a:schemeClr val="tx1"/>
              </a:solidFill>
              <a:latin typeface="Times" charset="0"/>
            </a:endParaRPr>
          </a:p>
        </p:txBody>
      </p:sp>
      <p:sp>
        <p:nvSpPr>
          <p:cNvPr id="4099" name="Rectangle 3"/>
          <p:cNvSpPr>
            <a:spLocks noGrp="1" noChangeArrowheads="1"/>
          </p:cNvSpPr>
          <p:nvPr>
            <p:ph type="body" sz="half" idx="1"/>
          </p:nvPr>
        </p:nvSpPr>
        <p:spPr>
          <a:xfrm>
            <a:off x="266700" y="1600200"/>
            <a:ext cx="4800600" cy="4724400"/>
          </a:xfrm>
        </p:spPr>
        <p:txBody>
          <a:bodyPr/>
          <a:lstStyle/>
          <a:p>
            <a:pPr>
              <a:lnSpc>
                <a:spcPct val="90000"/>
              </a:lnSpc>
              <a:spcAft>
                <a:spcPct val="50000"/>
              </a:spcAft>
            </a:pPr>
            <a:r>
              <a:rPr lang="en-US" sz="2000" dirty="0" smtClean="0">
                <a:latin typeface="Times" charset="0"/>
              </a:rPr>
              <a:t>Causes: trauma, surgery, cancer.</a:t>
            </a:r>
          </a:p>
          <a:p>
            <a:pPr>
              <a:lnSpc>
                <a:spcPct val="90000"/>
              </a:lnSpc>
            </a:pPr>
            <a:r>
              <a:rPr lang="en-US" sz="2000" dirty="0" smtClean="0">
                <a:latin typeface="Times" charset="0"/>
              </a:rPr>
              <a:t>Gold standard treatment is autograft which must:</a:t>
            </a:r>
          </a:p>
          <a:p>
            <a:pPr lvl="1">
              <a:lnSpc>
                <a:spcPct val="90000"/>
              </a:lnSpc>
              <a:buFontTx/>
              <a:buChar char="-"/>
            </a:pPr>
            <a:r>
              <a:rPr lang="en-US" sz="2000" dirty="0" smtClean="0">
                <a:latin typeface="Times" charset="0"/>
              </a:rPr>
              <a:t>Protect brain from trauma</a:t>
            </a:r>
          </a:p>
          <a:p>
            <a:pPr lvl="1">
              <a:lnSpc>
                <a:spcPct val="90000"/>
              </a:lnSpc>
              <a:spcAft>
                <a:spcPct val="50000"/>
              </a:spcAft>
              <a:buFontTx/>
              <a:buChar char="-"/>
            </a:pPr>
            <a:r>
              <a:rPr lang="en-US" sz="2000" dirty="0" smtClean="0">
                <a:latin typeface="Times" charset="0"/>
              </a:rPr>
              <a:t>Protect brain from infection</a:t>
            </a:r>
          </a:p>
          <a:p>
            <a:pPr>
              <a:lnSpc>
                <a:spcPct val="90000"/>
              </a:lnSpc>
            </a:pPr>
            <a:r>
              <a:rPr lang="en-US" sz="2000" dirty="0" smtClean="0">
                <a:latin typeface="Times" charset="0"/>
              </a:rPr>
              <a:t>Vascular supply is from dura:</a:t>
            </a:r>
          </a:p>
          <a:p>
            <a:pPr lvl="1">
              <a:lnSpc>
                <a:spcPct val="90000"/>
              </a:lnSpc>
            </a:pPr>
            <a:r>
              <a:rPr lang="en-US" sz="2000" dirty="0" smtClean="0">
                <a:latin typeface="Times" charset="0"/>
              </a:rPr>
              <a:t>Ability to revascularize declines with age</a:t>
            </a:r>
          </a:p>
          <a:p>
            <a:pPr lvl="1">
              <a:lnSpc>
                <a:spcPct val="90000"/>
              </a:lnSpc>
              <a:spcAft>
                <a:spcPct val="50000"/>
              </a:spcAft>
            </a:pPr>
            <a:r>
              <a:rPr lang="en-US" sz="2000" dirty="0" smtClean="0">
                <a:latin typeface="Times" charset="0"/>
              </a:rPr>
              <a:t>Likelihood of deficit increases with age</a:t>
            </a:r>
          </a:p>
          <a:p>
            <a:pPr>
              <a:lnSpc>
                <a:spcPct val="90000"/>
              </a:lnSpc>
            </a:pPr>
            <a:r>
              <a:rPr lang="en-US" sz="2000" dirty="0" smtClean="0">
                <a:latin typeface="Times" charset="0"/>
              </a:rPr>
              <a:t>Failure to revascularize leads to:</a:t>
            </a:r>
          </a:p>
          <a:p>
            <a:pPr lvl="1">
              <a:lnSpc>
                <a:spcPct val="90000"/>
              </a:lnSpc>
            </a:pPr>
            <a:r>
              <a:rPr lang="en-US" sz="2000" dirty="0" smtClean="0">
                <a:latin typeface="Times" charset="0"/>
              </a:rPr>
              <a:t>Necrosis, resorption, and/or infection</a:t>
            </a:r>
          </a:p>
          <a:p>
            <a:pPr lvl="1">
              <a:lnSpc>
                <a:spcPct val="90000"/>
              </a:lnSpc>
            </a:pPr>
            <a:endParaRPr lang="en-US" sz="2000" dirty="0" smtClean="0">
              <a:latin typeface="Times" charset="0"/>
            </a:endParaRPr>
          </a:p>
        </p:txBody>
      </p:sp>
      <p:sp>
        <p:nvSpPr>
          <p:cNvPr id="8196" name="Rectangle 4"/>
          <p:cNvSpPr>
            <a:spLocks noGrp="1" noChangeArrowheads="1"/>
          </p:cNvSpPr>
          <p:nvPr>
            <p:ph sz="quarter" idx="3"/>
          </p:nvPr>
        </p:nvSpPr>
        <p:spPr>
          <a:xfrm>
            <a:off x="5549900" y="5956300"/>
            <a:ext cx="4295775" cy="914400"/>
          </a:xfrm>
        </p:spPr>
        <p:txBody>
          <a:bodyPr/>
          <a:lstStyle/>
          <a:p>
            <a:pPr algn="ctr">
              <a:spcBef>
                <a:spcPct val="0"/>
              </a:spcBef>
              <a:buFontTx/>
              <a:buNone/>
            </a:pPr>
            <a:r>
              <a:rPr lang="en-US" sz="2800" dirty="0" smtClean="0"/>
              <a:t>Critical Size Skull Defect</a:t>
            </a:r>
          </a:p>
        </p:txBody>
      </p:sp>
      <p:pic>
        <p:nvPicPr>
          <p:cNvPr id="8197" name="Picture 5"/>
          <p:cNvPicPr>
            <a:picLocks noGrp="1" noChangeArrowheads="1"/>
          </p:cNvPicPr>
          <p:nvPr>
            <p:ph sz="quarter" idx="2"/>
          </p:nvPr>
        </p:nvPicPr>
        <p:blipFill>
          <a:blip r:embed="rId3" cstate="print"/>
          <a:srcRect b="7794"/>
          <a:stretch>
            <a:fillRect/>
          </a:stretch>
        </p:blipFill>
        <p:spPr>
          <a:xfrm>
            <a:off x="5600700" y="1295400"/>
            <a:ext cx="4191000" cy="4724400"/>
          </a:xfr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animEffect transition="in" filter="wipe(down)">
                                      <p:cBhvr>
                                        <p:cTn id="7" dur="500"/>
                                        <p:tgtEl>
                                          <p:spTgt spid="40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99">
                                            <p:txEl>
                                              <p:pRg st="1" end="1"/>
                                            </p:txEl>
                                          </p:spTgt>
                                        </p:tgtEl>
                                        <p:attrNameLst>
                                          <p:attrName>style.visibility</p:attrName>
                                        </p:attrNameLst>
                                      </p:cBhvr>
                                      <p:to>
                                        <p:strVal val="visible"/>
                                      </p:to>
                                    </p:set>
                                    <p:animEffect transition="in" filter="wipe(down)">
                                      <p:cBhvr>
                                        <p:cTn id="12" dur="500"/>
                                        <p:tgtEl>
                                          <p:spTgt spid="4099">
                                            <p:txEl>
                                              <p:pRg st="1" end="1"/>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099">
                                            <p:txEl>
                                              <p:pRg st="2" end="2"/>
                                            </p:txEl>
                                          </p:spTgt>
                                        </p:tgtEl>
                                        <p:attrNameLst>
                                          <p:attrName>style.visibility</p:attrName>
                                        </p:attrNameLst>
                                      </p:cBhvr>
                                      <p:to>
                                        <p:strVal val="visible"/>
                                      </p:to>
                                    </p:set>
                                    <p:animEffect transition="in" filter="wipe(down)">
                                      <p:cBhvr>
                                        <p:cTn id="15" dur="500"/>
                                        <p:tgtEl>
                                          <p:spTgt spid="4099">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099">
                                            <p:txEl>
                                              <p:pRg st="3" end="3"/>
                                            </p:txEl>
                                          </p:spTgt>
                                        </p:tgtEl>
                                        <p:attrNameLst>
                                          <p:attrName>style.visibility</p:attrName>
                                        </p:attrNameLst>
                                      </p:cBhvr>
                                      <p:to>
                                        <p:strVal val="visible"/>
                                      </p:to>
                                    </p:set>
                                    <p:animEffect transition="in" filter="wipe(down)">
                                      <p:cBhvr>
                                        <p:cTn id="18" dur="500"/>
                                        <p:tgtEl>
                                          <p:spTgt spid="409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099">
                                            <p:txEl>
                                              <p:pRg st="4" end="4"/>
                                            </p:txEl>
                                          </p:spTgt>
                                        </p:tgtEl>
                                        <p:attrNameLst>
                                          <p:attrName>style.visibility</p:attrName>
                                        </p:attrNameLst>
                                      </p:cBhvr>
                                      <p:to>
                                        <p:strVal val="visible"/>
                                      </p:to>
                                    </p:set>
                                    <p:animEffect transition="in" filter="wipe(down)">
                                      <p:cBhvr>
                                        <p:cTn id="23" dur="500"/>
                                        <p:tgtEl>
                                          <p:spTgt spid="4099">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4099">
                                            <p:txEl>
                                              <p:pRg st="5" end="5"/>
                                            </p:txEl>
                                          </p:spTgt>
                                        </p:tgtEl>
                                        <p:attrNameLst>
                                          <p:attrName>style.visibility</p:attrName>
                                        </p:attrNameLst>
                                      </p:cBhvr>
                                      <p:to>
                                        <p:strVal val="visible"/>
                                      </p:to>
                                    </p:set>
                                    <p:animEffect transition="in" filter="wipe(down)">
                                      <p:cBhvr>
                                        <p:cTn id="26" dur="500"/>
                                        <p:tgtEl>
                                          <p:spTgt spid="4099">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099">
                                            <p:txEl>
                                              <p:pRg st="6" end="6"/>
                                            </p:txEl>
                                          </p:spTgt>
                                        </p:tgtEl>
                                        <p:attrNameLst>
                                          <p:attrName>style.visibility</p:attrName>
                                        </p:attrNameLst>
                                      </p:cBhvr>
                                      <p:to>
                                        <p:strVal val="visible"/>
                                      </p:to>
                                    </p:set>
                                    <p:animEffect transition="in" filter="wipe(down)">
                                      <p:cBhvr>
                                        <p:cTn id="29" dur="500"/>
                                        <p:tgtEl>
                                          <p:spTgt spid="4099">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099">
                                            <p:txEl>
                                              <p:pRg st="7" end="7"/>
                                            </p:txEl>
                                          </p:spTgt>
                                        </p:tgtEl>
                                        <p:attrNameLst>
                                          <p:attrName>style.visibility</p:attrName>
                                        </p:attrNameLst>
                                      </p:cBhvr>
                                      <p:to>
                                        <p:strVal val="visible"/>
                                      </p:to>
                                    </p:set>
                                    <p:animEffect transition="in" filter="wipe(down)">
                                      <p:cBhvr>
                                        <p:cTn id="34" dur="500"/>
                                        <p:tgtEl>
                                          <p:spTgt spid="4099">
                                            <p:txEl>
                                              <p:pRg st="7" end="7"/>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099">
                                            <p:txEl>
                                              <p:pRg st="8" end="8"/>
                                            </p:txEl>
                                          </p:spTgt>
                                        </p:tgtEl>
                                        <p:attrNameLst>
                                          <p:attrName>style.visibility</p:attrName>
                                        </p:attrNameLst>
                                      </p:cBhvr>
                                      <p:to>
                                        <p:strVal val="visible"/>
                                      </p:to>
                                    </p:set>
                                    <p:animEffect transition="in" filter="wipe(down)">
                                      <p:cBhvr>
                                        <p:cTn id="37" dur="500"/>
                                        <p:tgtEl>
                                          <p:spTgt spid="40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609600"/>
            <a:ext cx="10287000" cy="1600200"/>
          </a:xfrm>
        </p:spPr>
        <p:txBody>
          <a:bodyPr/>
          <a:lstStyle/>
          <a:p>
            <a:r>
              <a:rPr lang="en-US" sz="3800" dirty="0" smtClean="0">
                <a:solidFill>
                  <a:schemeClr val="tx1"/>
                </a:solidFill>
                <a:latin typeface="Arial" pitchFamily="34" charset="0"/>
              </a:rPr>
              <a:t>1.2 Engrafting Large Defects</a:t>
            </a:r>
            <a:endParaRPr lang="en-US" sz="3800" dirty="0" smtClean="0">
              <a:solidFill>
                <a:schemeClr val="tx1"/>
              </a:solidFill>
              <a:latin typeface="Times" charset="0"/>
            </a:endParaRPr>
          </a:p>
        </p:txBody>
      </p:sp>
      <p:sp>
        <p:nvSpPr>
          <p:cNvPr id="65539" name="Rectangle 3"/>
          <p:cNvSpPr>
            <a:spLocks noGrp="1" noChangeArrowheads="1"/>
          </p:cNvSpPr>
          <p:nvPr>
            <p:ph type="body" idx="1"/>
          </p:nvPr>
        </p:nvSpPr>
        <p:spPr>
          <a:xfrm>
            <a:off x="1028700" y="2330450"/>
            <a:ext cx="9258300" cy="4114800"/>
          </a:xfrm>
        </p:spPr>
        <p:txBody>
          <a:bodyPr/>
          <a:lstStyle/>
          <a:p>
            <a:r>
              <a:rPr lang="en-US" sz="2800" dirty="0" smtClean="0">
                <a:latin typeface="Times" charset="0"/>
              </a:rPr>
              <a:t>Autograft (calvarium, rib, ilium, fibula, metatarsal)</a:t>
            </a:r>
          </a:p>
          <a:p>
            <a:pPr lvl="1"/>
            <a:r>
              <a:rPr lang="en-US" dirty="0" smtClean="0">
                <a:latin typeface="Times" charset="0"/>
              </a:rPr>
              <a:t>pain and morbidity at donor site.</a:t>
            </a:r>
          </a:p>
          <a:p>
            <a:pPr lvl="1"/>
            <a:r>
              <a:rPr lang="en-US" dirty="0" smtClean="0">
                <a:latin typeface="Times" charset="0"/>
              </a:rPr>
              <a:t>graft may  fail to vascularize.</a:t>
            </a:r>
          </a:p>
          <a:p>
            <a:r>
              <a:rPr lang="en-US" sz="2800" dirty="0" smtClean="0">
                <a:latin typeface="Times" charset="0"/>
              </a:rPr>
              <a:t>Allograft (cadaver bone)</a:t>
            </a:r>
          </a:p>
          <a:p>
            <a:pPr lvl="1"/>
            <a:r>
              <a:rPr lang="en-US" dirty="0" smtClean="0">
                <a:latin typeface="Times" charset="0"/>
              </a:rPr>
              <a:t>risk of disease transmission.</a:t>
            </a:r>
          </a:p>
          <a:p>
            <a:pPr lvl="1"/>
            <a:r>
              <a:rPr lang="en-US" dirty="0" smtClean="0">
                <a:latin typeface="Times" charset="0"/>
              </a:rPr>
              <a:t>graft may fail to vascularize.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Effect transition="in" filter="fade">
                                      <p:cBhvr>
                                        <p:cTn id="7" dur="1000"/>
                                        <p:tgtEl>
                                          <p:spTgt spid="65539">
                                            <p:txEl>
                                              <p:pRg st="0" end="0"/>
                                            </p:txEl>
                                          </p:spTgt>
                                        </p:tgtEl>
                                      </p:cBhvr>
                                    </p:animEffect>
                                    <p:anim calcmode="lin" valueType="num">
                                      <p:cBhvr>
                                        <p:cTn id="8" dur="1000" fill="hold"/>
                                        <p:tgtEl>
                                          <p:spTgt spid="6553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53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539">
                                            <p:txEl>
                                              <p:pRg st="1" end="1"/>
                                            </p:txEl>
                                          </p:spTgt>
                                        </p:tgtEl>
                                        <p:attrNameLst>
                                          <p:attrName>style.visibility</p:attrName>
                                        </p:attrNameLst>
                                      </p:cBhvr>
                                      <p:to>
                                        <p:strVal val="visible"/>
                                      </p:to>
                                    </p:set>
                                    <p:animEffect transition="in" filter="fade">
                                      <p:cBhvr>
                                        <p:cTn id="12" dur="1000"/>
                                        <p:tgtEl>
                                          <p:spTgt spid="65539">
                                            <p:txEl>
                                              <p:pRg st="1" end="1"/>
                                            </p:txEl>
                                          </p:spTgt>
                                        </p:tgtEl>
                                      </p:cBhvr>
                                    </p:animEffect>
                                    <p:anim calcmode="lin" valueType="num">
                                      <p:cBhvr>
                                        <p:cTn id="13" dur="1000" fill="hold"/>
                                        <p:tgtEl>
                                          <p:spTgt spid="6553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553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5539">
                                            <p:txEl>
                                              <p:pRg st="2" end="2"/>
                                            </p:txEl>
                                          </p:spTgt>
                                        </p:tgtEl>
                                        <p:attrNameLst>
                                          <p:attrName>style.visibility</p:attrName>
                                        </p:attrNameLst>
                                      </p:cBhvr>
                                      <p:to>
                                        <p:strVal val="visible"/>
                                      </p:to>
                                    </p:set>
                                    <p:animEffect transition="in" filter="fade">
                                      <p:cBhvr>
                                        <p:cTn id="17" dur="1000"/>
                                        <p:tgtEl>
                                          <p:spTgt spid="65539">
                                            <p:txEl>
                                              <p:pRg st="2" end="2"/>
                                            </p:txEl>
                                          </p:spTgt>
                                        </p:tgtEl>
                                      </p:cBhvr>
                                    </p:animEffect>
                                    <p:anim calcmode="lin" valueType="num">
                                      <p:cBhvr>
                                        <p:cTn id="18" dur="1000" fill="hold"/>
                                        <p:tgtEl>
                                          <p:spTgt spid="6553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553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5539">
                                            <p:txEl>
                                              <p:pRg st="3" end="3"/>
                                            </p:txEl>
                                          </p:spTgt>
                                        </p:tgtEl>
                                        <p:attrNameLst>
                                          <p:attrName>style.visibility</p:attrName>
                                        </p:attrNameLst>
                                      </p:cBhvr>
                                      <p:to>
                                        <p:strVal val="visible"/>
                                      </p:to>
                                    </p:set>
                                    <p:animEffect transition="in" filter="fade">
                                      <p:cBhvr>
                                        <p:cTn id="24" dur="1000"/>
                                        <p:tgtEl>
                                          <p:spTgt spid="65539">
                                            <p:txEl>
                                              <p:pRg st="3" end="3"/>
                                            </p:txEl>
                                          </p:spTgt>
                                        </p:tgtEl>
                                      </p:cBhvr>
                                    </p:animEffect>
                                    <p:anim calcmode="lin" valueType="num">
                                      <p:cBhvr>
                                        <p:cTn id="25" dur="1000" fill="hold"/>
                                        <p:tgtEl>
                                          <p:spTgt spid="65539">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5539">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5539">
                                            <p:txEl>
                                              <p:pRg st="4" end="4"/>
                                            </p:txEl>
                                          </p:spTgt>
                                        </p:tgtEl>
                                        <p:attrNameLst>
                                          <p:attrName>style.visibility</p:attrName>
                                        </p:attrNameLst>
                                      </p:cBhvr>
                                      <p:to>
                                        <p:strVal val="visible"/>
                                      </p:to>
                                    </p:set>
                                    <p:animEffect transition="in" filter="fade">
                                      <p:cBhvr>
                                        <p:cTn id="29" dur="1000"/>
                                        <p:tgtEl>
                                          <p:spTgt spid="65539">
                                            <p:txEl>
                                              <p:pRg st="4" end="4"/>
                                            </p:txEl>
                                          </p:spTgt>
                                        </p:tgtEl>
                                      </p:cBhvr>
                                    </p:animEffect>
                                    <p:anim calcmode="lin" valueType="num">
                                      <p:cBhvr>
                                        <p:cTn id="30" dur="1000" fill="hold"/>
                                        <p:tgtEl>
                                          <p:spTgt spid="65539">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5539">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5539">
                                            <p:txEl>
                                              <p:pRg st="5" end="5"/>
                                            </p:txEl>
                                          </p:spTgt>
                                        </p:tgtEl>
                                        <p:attrNameLst>
                                          <p:attrName>style.visibility</p:attrName>
                                        </p:attrNameLst>
                                      </p:cBhvr>
                                      <p:to>
                                        <p:strVal val="visible"/>
                                      </p:to>
                                    </p:set>
                                    <p:animEffect transition="in" filter="fade">
                                      <p:cBhvr>
                                        <p:cTn id="34" dur="1000"/>
                                        <p:tgtEl>
                                          <p:spTgt spid="65539">
                                            <p:txEl>
                                              <p:pRg st="5" end="5"/>
                                            </p:txEl>
                                          </p:spTgt>
                                        </p:tgtEl>
                                      </p:cBhvr>
                                    </p:animEffect>
                                    <p:anim calcmode="lin" valueType="num">
                                      <p:cBhvr>
                                        <p:cTn id="35" dur="1000" fill="hold"/>
                                        <p:tgtEl>
                                          <p:spTgt spid="65539">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553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504825"/>
            <a:ext cx="10287000" cy="1143000"/>
          </a:xfrm>
        </p:spPr>
        <p:txBody>
          <a:bodyPr/>
          <a:lstStyle/>
          <a:p>
            <a:r>
              <a:rPr lang="en-US" sz="3000" dirty="0" smtClean="0">
                <a:solidFill>
                  <a:schemeClr val="tx1"/>
                </a:solidFill>
                <a:latin typeface="Arial" pitchFamily="34" charset="0"/>
              </a:rPr>
              <a:t>1.3 Additive Manufactured Skull Models for Manual Cranial Implant Preparation</a:t>
            </a:r>
            <a:endParaRPr lang="en-US" sz="3000" dirty="0" smtClean="0">
              <a:solidFill>
                <a:schemeClr val="tx1"/>
              </a:solidFill>
              <a:latin typeface="Times" charset="0"/>
            </a:endParaRPr>
          </a:p>
        </p:txBody>
      </p:sp>
      <p:sp>
        <p:nvSpPr>
          <p:cNvPr id="69635" name="Rectangle 3"/>
          <p:cNvSpPr>
            <a:spLocks noGrp="1" noChangeArrowheads="1"/>
          </p:cNvSpPr>
          <p:nvPr>
            <p:ph type="body" idx="1"/>
          </p:nvPr>
        </p:nvSpPr>
        <p:spPr>
          <a:xfrm>
            <a:off x="806450" y="1981200"/>
            <a:ext cx="8743950" cy="4114800"/>
          </a:xfrm>
        </p:spPr>
        <p:txBody>
          <a:bodyPr/>
          <a:lstStyle/>
          <a:p>
            <a:r>
              <a:rPr lang="en-US" dirty="0" smtClean="0">
                <a:latin typeface="Times" charset="0"/>
              </a:rPr>
              <a:t>Step one: render a 3D skull model from a 3D CT-scan on a 3D printer.</a:t>
            </a:r>
          </a:p>
          <a:p>
            <a:r>
              <a:rPr lang="en-US" dirty="0" smtClean="0">
                <a:latin typeface="Times" charset="0"/>
              </a:rPr>
              <a:t>Step two: mold a skull plate by pushing clay against the skull model defect site.</a:t>
            </a:r>
          </a:p>
          <a:p>
            <a:r>
              <a:rPr lang="en-US" dirty="0" smtClean="0">
                <a:latin typeface="Times" charset="0"/>
              </a:rPr>
              <a:t>Step three: is to re-cast this skull plate in PMMA implant or bend a titanium plate to fit its contours.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Effect transition="in" filter="fade">
                                      <p:cBhvr>
                                        <p:cTn id="7" dur="1000"/>
                                        <p:tgtEl>
                                          <p:spTgt spid="69635">
                                            <p:txEl>
                                              <p:pRg st="0" end="0"/>
                                            </p:txEl>
                                          </p:spTgt>
                                        </p:tgtEl>
                                      </p:cBhvr>
                                    </p:animEffect>
                                    <p:anim calcmode="lin" valueType="num">
                                      <p:cBhvr>
                                        <p:cTn id="8" dur="1000" fill="hold"/>
                                        <p:tgtEl>
                                          <p:spTgt spid="6963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96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9635">
                                            <p:txEl>
                                              <p:pRg st="1" end="1"/>
                                            </p:txEl>
                                          </p:spTgt>
                                        </p:tgtEl>
                                        <p:attrNameLst>
                                          <p:attrName>style.visibility</p:attrName>
                                        </p:attrNameLst>
                                      </p:cBhvr>
                                      <p:to>
                                        <p:strVal val="visible"/>
                                      </p:to>
                                    </p:set>
                                    <p:animEffect transition="in" filter="fade">
                                      <p:cBhvr>
                                        <p:cTn id="14" dur="1000"/>
                                        <p:tgtEl>
                                          <p:spTgt spid="69635">
                                            <p:txEl>
                                              <p:pRg st="1" end="1"/>
                                            </p:txEl>
                                          </p:spTgt>
                                        </p:tgtEl>
                                      </p:cBhvr>
                                    </p:animEffect>
                                    <p:anim calcmode="lin" valueType="num">
                                      <p:cBhvr>
                                        <p:cTn id="15" dur="1000" fill="hold"/>
                                        <p:tgtEl>
                                          <p:spTgt spid="6963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96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9635">
                                            <p:txEl>
                                              <p:pRg st="2" end="2"/>
                                            </p:txEl>
                                          </p:spTgt>
                                        </p:tgtEl>
                                        <p:attrNameLst>
                                          <p:attrName>style.visibility</p:attrName>
                                        </p:attrNameLst>
                                      </p:cBhvr>
                                      <p:to>
                                        <p:strVal val="visible"/>
                                      </p:to>
                                    </p:set>
                                    <p:animEffect transition="in" filter="fade">
                                      <p:cBhvr>
                                        <p:cTn id="21" dur="1000"/>
                                        <p:tgtEl>
                                          <p:spTgt spid="69635">
                                            <p:txEl>
                                              <p:pRg st="2" end="2"/>
                                            </p:txEl>
                                          </p:spTgt>
                                        </p:tgtEl>
                                      </p:cBhvr>
                                    </p:animEffect>
                                    <p:anim calcmode="lin" valueType="num">
                                      <p:cBhvr>
                                        <p:cTn id="22" dur="1000" fill="hold"/>
                                        <p:tgtEl>
                                          <p:spTgt spid="6963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963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699"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25672</TotalTime>
  <Words>2271</Words>
  <Application>Microsoft Office PowerPoint</Application>
  <PresentationFormat>35mm Slides</PresentationFormat>
  <Paragraphs>400</Paragraphs>
  <Slides>44</Slides>
  <Notes>32</Notes>
  <HiddenSlides>0</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44</vt:i4>
      </vt:variant>
    </vt:vector>
  </HeadingPairs>
  <TitlesOfParts>
    <vt:vector size="47" baseType="lpstr">
      <vt:lpstr>Default Design</vt:lpstr>
      <vt:lpstr>Visio</vt:lpstr>
      <vt:lpstr>Image</vt:lpstr>
      <vt:lpstr>Determination of Resin Components for continuous Digital Light Processing (cDLP) Additive Manufacture of Resorbable Tissue Engineering Scaffolds</vt:lpstr>
      <vt:lpstr>Columbus, OH</vt:lpstr>
      <vt:lpstr>The Ohio State University</vt:lpstr>
      <vt:lpstr>O-H-I-O</vt:lpstr>
      <vt:lpstr>Disclosure</vt:lpstr>
      <vt:lpstr>Overview</vt:lpstr>
      <vt:lpstr>1.1 Neurocranial Deficit</vt:lpstr>
      <vt:lpstr>1.2 Engrafting Large Defects</vt:lpstr>
      <vt:lpstr>1.3 Additive Manufactured Skull Models for Manual Cranial Implant Preparation</vt:lpstr>
      <vt:lpstr>1.4 Pre- and Intra-operatively Malleable Alloplastic Graft Materials</vt:lpstr>
      <vt:lpstr>1.5 Bone Tissue Engineering</vt:lpstr>
      <vt:lpstr>Overview</vt:lpstr>
      <vt:lpstr>2.1 Bottom-up CAD</vt:lpstr>
      <vt:lpstr>2.2 Top Down Cranial CAD</vt:lpstr>
      <vt:lpstr>PowerPoint Presentation</vt:lpstr>
      <vt:lpstr>2.4 Cranial Implant Seating and Cosmesis</vt:lpstr>
      <vt:lpstr>2.5 Five Smoothed Cranial Implants</vt:lpstr>
      <vt:lpstr>Overview</vt:lpstr>
      <vt:lpstr>3.1 Solid Freeform Fabrication (SFF) Technologies:</vt:lpstr>
      <vt:lpstr>3.2 Additive Manufacturing</vt:lpstr>
      <vt:lpstr>4.1 envisionTEC Perfactory</vt:lpstr>
      <vt:lpstr>3.3 Additive Manufacturing: Why Poly(propylene fumarate)?</vt:lpstr>
      <vt:lpstr>PowerPoint Presentation</vt:lpstr>
      <vt:lpstr>3.5 Control Porous Resorptive Fronts</vt:lpstr>
      <vt:lpstr>3.6 Test Scaffold: “Plate and Post” Geometry</vt:lpstr>
      <vt:lpstr>3.7 Preparing the Design for Additive Manufacturing</vt:lpstr>
      <vt:lpstr>3.8 Applications: Tissue Engineering</vt:lpstr>
      <vt:lpstr>                     Bioreactor</vt:lpstr>
      <vt:lpstr>Overview</vt:lpstr>
      <vt:lpstr>PowerPoint Presentation</vt:lpstr>
      <vt:lpstr>PowerPoint Presentation</vt:lpstr>
      <vt:lpstr>4.3 cDLP Improves Resolution and Green Strength</vt:lpstr>
      <vt:lpstr>4.4 Dye-Initiator Packages</vt:lpstr>
      <vt:lpstr>4.5 Biocompatible Dyes</vt:lpstr>
      <vt:lpstr>4.6 TiO2 (rutile)</vt:lpstr>
      <vt:lpstr>4.7 TiO2 Lateral Overcure</vt:lpstr>
      <vt:lpstr>Other dyes? I819 + I784 + HMB?</vt:lpstr>
      <vt:lpstr>TiO2 Allows High Accuracy</vt:lpstr>
      <vt:lpstr>Tuning Resin Strength</vt:lpstr>
      <vt:lpstr>Surface Roughness</vt:lpstr>
      <vt:lpstr>Overview</vt:lpstr>
      <vt:lpstr>5.1 Discussion</vt:lpstr>
      <vt:lpstr>5.2 Future Work</vt:lpstr>
      <vt:lpstr>PowerPoint Presentation</vt:lpstr>
    </vt:vector>
  </TitlesOfParts>
  <Company>Case Western Reserve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Osseointegration of PPF Cranial Implants</dc:title>
  <dc:creator>David Dean, Ph.D.</dc:creator>
  <cp:lastModifiedBy>dean</cp:lastModifiedBy>
  <cp:revision>1033</cp:revision>
  <cp:lastPrinted>2000-03-07T16:28:38Z</cp:lastPrinted>
  <dcterms:created xsi:type="dcterms:W3CDTF">1999-04-07T15:07:26Z</dcterms:created>
  <dcterms:modified xsi:type="dcterms:W3CDTF">2013-10-03T12:13:59Z</dcterms:modified>
</cp:coreProperties>
</file>